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712" r:id="rId3"/>
    <p:sldId id="268" r:id="rId4"/>
    <p:sldId id="628" r:id="rId5"/>
    <p:sldId id="656" r:id="rId6"/>
    <p:sldId id="713" r:id="rId7"/>
    <p:sldId id="714" r:id="rId8"/>
    <p:sldId id="715" r:id="rId9"/>
    <p:sldId id="716" r:id="rId10"/>
    <p:sldId id="696" r:id="rId11"/>
    <p:sldId id="723" r:id="rId12"/>
    <p:sldId id="717" r:id="rId13"/>
    <p:sldId id="680" r:id="rId14"/>
    <p:sldId id="724" r:id="rId15"/>
    <p:sldId id="725" r:id="rId16"/>
    <p:sldId id="726" r:id="rId17"/>
    <p:sldId id="727" r:id="rId18"/>
    <p:sldId id="728" r:id="rId19"/>
    <p:sldId id="672" r:id="rId20"/>
    <p:sldId id="6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26" autoAdjust="0"/>
    <p:restoredTop sz="85206" autoAdjust="0"/>
  </p:normalViewPr>
  <p:slideViewPr>
    <p:cSldViewPr snapToGrid="0" snapToObjects="1">
      <p:cViewPr varScale="1">
        <p:scale>
          <a:sx n="62" d="100"/>
          <a:sy n="62" d="100"/>
        </p:scale>
        <p:origin x="208" y="106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7" d="100"/>
          <a:sy n="87" d="100"/>
        </p:scale>
        <p:origin x="26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2C166-8C0A-D5F5-4068-8A8BC56F7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a:extLst>
              <a:ext uri="{FF2B5EF4-FFF2-40B4-BE49-F238E27FC236}">
                <a16:creationId xmlns:a16="http://schemas.microsoft.com/office/drawing/2014/main" id="{5DFA9348-8D07-45BE-F46E-90B3924D2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6FCE7-95A2-B04F-96F3-1F517A8038A1}" type="datetimeFigureOut">
              <a:rPr lang="en-KR" smtClean="0"/>
              <a:t>11/1/23</a:t>
            </a:fld>
            <a:endParaRPr lang="en-KR"/>
          </a:p>
        </p:txBody>
      </p:sp>
      <p:sp>
        <p:nvSpPr>
          <p:cNvPr id="4" name="Footer Placeholder 3">
            <a:extLst>
              <a:ext uri="{FF2B5EF4-FFF2-40B4-BE49-F238E27FC236}">
                <a16:creationId xmlns:a16="http://schemas.microsoft.com/office/drawing/2014/main" id="{F67A7609-79AE-DF28-445C-0E096212FA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5" name="Slide Number Placeholder 4">
            <a:extLst>
              <a:ext uri="{FF2B5EF4-FFF2-40B4-BE49-F238E27FC236}">
                <a16:creationId xmlns:a16="http://schemas.microsoft.com/office/drawing/2014/main" id="{7EC091CC-705C-6D42-8EA9-F7EA9FE20E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5C31B3-29A6-DE42-B9CD-F001CA004CDC}" type="slidenum">
              <a:rPr lang="en-KR" smtClean="0"/>
              <a:t>‹#›</a:t>
            </a:fld>
            <a:endParaRPr lang="en-KR"/>
          </a:p>
        </p:txBody>
      </p:sp>
    </p:spTree>
    <p:extLst>
      <p:ext uri="{BB962C8B-B14F-4D97-AF65-F5344CB8AC3E}">
        <p14:creationId xmlns:p14="http://schemas.microsoft.com/office/powerpoint/2010/main" val="153194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11/1/23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1 November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1 November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29493"/>
            <a:ext cx="11860307" cy="4901108"/>
          </a:xfrm>
        </p:spPr>
        <p:txBody>
          <a:bodyPr>
            <a:normAutofit/>
          </a:bodyPr>
          <a:lstStyle/>
          <a:p>
            <a:pPr marL="0" indent="0">
              <a:buNone/>
            </a:pPr>
            <a:r>
              <a:rPr lang="en-US" sz="2200" dirty="0">
                <a:latin typeface="Arial Nova" panose="020B0504020202020204" pitchFamily="34" charset="0"/>
              </a:rPr>
              <a:t>On a destination level the residents are able to benefit on various areas from smart tourism policies and implementation.</a:t>
            </a:r>
          </a:p>
          <a:p>
            <a:pPr marL="0" indent="0">
              <a:buNone/>
            </a:pPr>
            <a:endParaRPr lang="en-US" sz="2200" dirty="0">
              <a:latin typeface="Arial Nova" panose="020B0504020202020204" pitchFamily="34" charset="0"/>
            </a:endParaRPr>
          </a:p>
          <a:p>
            <a:pPr marL="457200" indent="-457200">
              <a:buAutoNum type="arabicPeriod"/>
            </a:pPr>
            <a:r>
              <a:rPr lang="en-US" sz="2200" b="1" dirty="0">
                <a:latin typeface="Arial Nova" panose="020B0504020202020204" pitchFamily="34" charset="0"/>
              </a:rPr>
              <a:t>Economic Development: </a:t>
            </a:r>
            <a:r>
              <a:rPr lang="en-US" sz="2200" dirty="0">
                <a:latin typeface="Arial Nova" panose="020B0504020202020204" pitchFamily="34" charset="0"/>
              </a:rPr>
              <a:t>Smart tourism can stimulate economic growth in local communities by increasing visitor numbers and spending. This can lead to the creation of jobs and the development of small businesses, such as local restaurants and shops.</a:t>
            </a:r>
          </a:p>
          <a:p>
            <a:pPr marL="457200" indent="-457200">
              <a:buAutoNum type="arabicPeriod"/>
            </a:pPr>
            <a:endParaRPr lang="en-US" sz="2200" dirty="0">
              <a:latin typeface="Arial Nova" panose="020B0504020202020204" pitchFamily="34" charset="0"/>
            </a:endParaRPr>
          </a:p>
          <a:p>
            <a:pPr marL="457200" indent="-457200">
              <a:buAutoNum type="arabicPeriod"/>
            </a:pPr>
            <a:r>
              <a:rPr lang="en-US" sz="2200" b="1" dirty="0">
                <a:latin typeface="Arial Nova" panose="020B0504020202020204" pitchFamily="34" charset="0"/>
              </a:rPr>
              <a:t>Preservation of Culture: </a:t>
            </a:r>
            <a:r>
              <a:rPr lang="en-US" sz="2200" dirty="0">
                <a:latin typeface="Arial Nova" panose="020B0504020202020204" pitchFamily="34" charset="0"/>
              </a:rPr>
              <a:t>By promoting sustainable tourism practices, smart tourism can help preserve the cultural and historical heritage of a destination, ensuring that communities can maintain their traditions and way of life.</a:t>
            </a:r>
          </a:p>
          <a:p>
            <a:pPr marL="457200" indent="-457200">
              <a:buAutoNum type="arabicPeriod"/>
            </a:pPr>
            <a:endParaRPr lang="en-US" sz="2200" dirty="0">
              <a:latin typeface="Arial Nova" panose="020B0504020202020204" pitchFamily="34" charset="0"/>
            </a:endParaRPr>
          </a:p>
          <a:p>
            <a:pPr marL="457200" indent="-457200">
              <a:buAutoNum type="arabicPeriod"/>
            </a:pPr>
            <a:endParaRPr lang="en-US" sz="22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10</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Enhancing Community Well-Being</a:t>
            </a:r>
          </a:p>
        </p:txBody>
      </p:sp>
    </p:spTree>
    <p:extLst>
      <p:ext uri="{BB962C8B-B14F-4D97-AF65-F5344CB8AC3E}">
        <p14:creationId xmlns:p14="http://schemas.microsoft.com/office/powerpoint/2010/main" val="88717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29493"/>
            <a:ext cx="11860307" cy="4901108"/>
          </a:xfrm>
        </p:spPr>
        <p:txBody>
          <a:bodyPr>
            <a:normAutofit/>
          </a:bodyPr>
          <a:lstStyle/>
          <a:p>
            <a:pPr marL="0" indent="0">
              <a:buNone/>
            </a:pPr>
            <a:r>
              <a:rPr lang="en-US" sz="2200" dirty="0">
                <a:latin typeface="Arial Nova" panose="020B0504020202020204" pitchFamily="34" charset="0"/>
              </a:rPr>
              <a:t>On a destination level the residents are able to benefit on various areas from smart tourism policies and implementation.</a:t>
            </a:r>
          </a:p>
          <a:p>
            <a:pPr marL="0" indent="0">
              <a:buNone/>
            </a:pPr>
            <a:endParaRPr lang="en-US" sz="2200" dirty="0">
              <a:latin typeface="Arial Nova" panose="020B0504020202020204" pitchFamily="34" charset="0"/>
            </a:endParaRPr>
          </a:p>
          <a:p>
            <a:pPr marL="0" indent="0">
              <a:buNone/>
            </a:pPr>
            <a:r>
              <a:rPr lang="en-US" sz="2200" b="1" dirty="0">
                <a:latin typeface="Arial Nova" panose="020B0504020202020204" pitchFamily="34" charset="0"/>
              </a:rPr>
              <a:t>3.  Infrastructure Improvement: </a:t>
            </a:r>
            <a:r>
              <a:rPr lang="en-US" sz="2200" dirty="0">
                <a:latin typeface="Arial Nova" panose="020B0504020202020204" pitchFamily="34" charset="0"/>
              </a:rPr>
              <a:t>Increased tourism revenue can lead to investments in infrastructure, including transportation and public services, benefiting both residents and visitors.</a:t>
            </a:r>
          </a:p>
          <a:p>
            <a:pPr marL="0" indent="0">
              <a:buNone/>
            </a:pPr>
            <a:r>
              <a:rPr lang="en-US" sz="2200" b="1" dirty="0">
                <a:latin typeface="Arial Nova" panose="020B0504020202020204" pitchFamily="34" charset="0"/>
              </a:rPr>
              <a:t>4.  Safety and Security: </a:t>
            </a:r>
            <a:r>
              <a:rPr lang="en-US" sz="2200" dirty="0">
                <a:latin typeface="Arial Nova" panose="020B0504020202020204" pitchFamily="34" charset="0"/>
              </a:rPr>
              <a:t>The advanced technological developments and the digital application are creating tools that can be used to increase safety and security measures and improve conditions within the destination for the local residents .</a:t>
            </a:r>
          </a:p>
          <a:p>
            <a:pPr marL="457200" indent="-457200">
              <a:buAutoNum type="arabicPeriod"/>
            </a:pPr>
            <a:endParaRPr lang="en-US" sz="2200" dirty="0">
              <a:latin typeface="Arial Nova" panose="020B0504020202020204" pitchFamily="34" charset="0"/>
            </a:endParaRPr>
          </a:p>
          <a:p>
            <a:pPr marL="457200" indent="-457200">
              <a:buAutoNum type="arabicPeriod"/>
            </a:pPr>
            <a:endParaRPr lang="en-US" sz="22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11</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Enhancing Community Well-Being</a:t>
            </a:r>
          </a:p>
        </p:txBody>
      </p:sp>
    </p:spTree>
    <p:extLst>
      <p:ext uri="{BB962C8B-B14F-4D97-AF65-F5344CB8AC3E}">
        <p14:creationId xmlns:p14="http://schemas.microsoft.com/office/powerpoint/2010/main" val="363204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29493"/>
            <a:ext cx="11860307" cy="2447652"/>
          </a:xfrm>
        </p:spPr>
        <p:txBody>
          <a:bodyPr>
            <a:normAutofit/>
          </a:bodyPr>
          <a:lstStyle/>
          <a:p>
            <a:pPr marL="0" indent="0">
              <a:buNone/>
            </a:pPr>
            <a:r>
              <a:rPr lang="en-US" sz="2200" dirty="0">
                <a:latin typeface="Arial Nova" panose="020B0504020202020204" pitchFamily="34" charset="0"/>
              </a:rPr>
              <a:t>These and other benefits create a significant improvement to the quality of the daily life of the local communities. It is a matter of how the technological tools are used by governing authorities towards a more systematic integration of the digital tool for the services and the protection of the communities.</a:t>
            </a:r>
          </a:p>
          <a:p>
            <a:pPr marL="0" indent="0">
              <a:buNone/>
            </a:pPr>
            <a:r>
              <a:rPr lang="en-US" sz="2200" dirty="0">
                <a:latin typeface="Arial Nova" panose="020B0504020202020204" pitchFamily="34" charset="0"/>
              </a:rPr>
              <a:t>As a result, this improvement lead to much better conditions and actually to the well-being of the residents.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12</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Enhancing Community Well-Being</a:t>
            </a:r>
          </a:p>
        </p:txBody>
      </p:sp>
      <p:pic>
        <p:nvPicPr>
          <p:cNvPr id="5" name="Picture 4" descr="A group of people sitting together smiling&#10;&#10;Description automatically generated">
            <a:extLst>
              <a:ext uri="{FF2B5EF4-FFF2-40B4-BE49-F238E27FC236}">
                <a16:creationId xmlns:a16="http://schemas.microsoft.com/office/drawing/2014/main" id="{D2459407-7FF4-9F5F-1BA3-7FC52D82051A}"/>
              </a:ext>
            </a:extLst>
          </p:cNvPr>
          <p:cNvPicPr>
            <a:picLocks noChangeAspect="1"/>
          </p:cNvPicPr>
          <p:nvPr/>
        </p:nvPicPr>
        <p:blipFill>
          <a:blip r:embed="rId2"/>
          <a:stretch>
            <a:fillRect/>
          </a:stretch>
        </p:blipFill>
        <p:spPr>
          <a:xfrm>
            <a:off x="3526847" y="3882869"/>
            <a:ext cx="5138305" cy="2565169"/>
          </a:xfrm>
          <a:prstGeom prst="rect">
            <a:avLst/>
          </a:prstGeom>
        </p:spPr>
      </p:pic>
    </p:spTree>
    <p:extLst>
      <p:ext uri="{BB962C8B-B14F-4D97-AF65-F5344CB8AC3E}">
        <p14:creationId xmlns:p14="http://schemas.microsoft.com/office/powerpoint/2010/main" val="203481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581449"/>
            <a:ext cx="11860307" cy="5057017"/>
          </a:xfrm>
        </p:spPr>
        <p:txBody>
          <a:bodyPr>
            <a:normAutofit/>
          </a:bodyPr>
          <a:lstStyle/>
          <a:p>
            <a:pPr marL="0" indent="0">
              <a:buNone/>
            </a:pPr>
            <a:r>
              <a:rPr lang="en-US" sz="2200" dirty="0">
                <a:latin typeface="Arial Nova" panose="020B0504020202020204" pitchFamily="34" charset="0"/>
              </a:rPr>
              <a:t>Smart tourism is improving many areas of the tourism chain where the </a:t>
            </a:r>
            <a:r>
              <a:rPr lang="en-US" sz="2200" dirty="0" err="1">
                <a:latin typeface="Arial Nova" panose="020B0504020202020204" pitchFamily="34" charset="0"/>
              </a:rPr>
              <a:t>vistors</a:t>
            </a:r>
            <a:r>
              <a:rPr lang="en-US" sz="2200" dirty="0">
                <a:latin typeface="Arial Nova" panose="020B0504020202020204" pitchFamily="34" charset="0"/>
              </a:rPr>
              <a:t> use from the travel decision making process to their trip and to their experience at the destination.</a:t>
            </a:r>
          </a:p>
          <a:p>
            <a:pPr marL="0" indent="0">
              <a:buNone/>
            </a:pPr>
            <a:r>
              <a:rPr lang="en-US" sz="2200" dirty="0">
                <a:latin typeface="Arial Nova" panose="020B0504020202020204" pitchFamily="34" charset="0"/>
              </a:rPr>
              <a:t>Some of the most important benefits from them are:</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1. Enhanced Travel Experience:</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 Personalized Recommendations: Smart tourism technology can provide tailored recommendations for activities, dining, and accommodations based on a visitor's preferences and past behavior.</a:t>
            </a:r>
          </a:p>
          <a:p>
            <a:pPr marL="0" indent="0">
              <a:buNone/>
            </a:pPr>
            <a:r>
              <a:rPr lang="en-US" sz="2200" dirty="0">
                <a:latin typeface="Arial Nova" panose="020B0504020202020204" pitchFamily="34" charset="0"/>
              </a:rPr>
              <a:t>- Augmented Reality (AR) and Virtual Reality (VR): AR and VR applications can provide immersive experiences, allowing tourists to explore destinations virtually before or during their trips.</a:t>
            </a:r>
          </a:p>
          <a:p>
            <a:pPr marL="0" indent="0">
              <a:buNone/>
            </a:pPr>
            <a:endParaRPr lang="en-US" sz="22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13</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Designing Unique Visitors’ Experiences</a:t>
            </a:r>
          </a:p>
        </p:txBody>
      </p:sp>
    </p:spTree>
    <p:extLst>
      <p:ext uri="{BB962C8B-B14F-4D97-AF65-F5344CB8AC3E}">
        <p14:creationId xmlns:p14="http://schemas.microsoft.com/office/powerpoint/2010/main" val="386280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581449"/>
            <a:ext cx="11860307" cy="5057017"/>
          </a:xfrm>
        </p:spPr>
        <p:txBody>
          <a:bodyPr>
            <a:normAutofit/>
          </a:bodyPr>
          <a:lstStyle/>
          <a:p>
            <a:pPr marL="0" indent="0">
              <a:buNone/>
            </a:pPr>
            <a:r>
              <a:rPr lang="en-US" sz="2200" dirty="0">
                <a:latin typeface="Arial Nova" panose="020B0504020202020204" pitchFamily="34" charset="0"/>
              </a:rPr>
              <a:t>2. Improved Accessibility:</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 Navigation and Maps: Mobile apps and GPS navigation systems make it easier for tourists to find their way around unfamiliar destinations, reducing the risk of getting lost.</a:t>
            </a:r>
          </a:p>
          <a:p>
            <a:pPr marL="0" indent="0">
              <a:buNone/>
            </a:pPr>
            <a:r>
              <a:rPr lang="en-US" sz="2200" dirty="0">
                <a:latin typeface="Arial Nova" panose="020B0504020202020204" pitchFamily="34" charset="0"/>
              </a:rPr>
              <a:t>- Multilingual Support: Translation apps and services help overcome language barriers, making it easier to communicate and access local information.</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14</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Designing Unique Visitors’ Experiences</a:t>
            </a:r>
          </a:p>
        </p:txBody>
      </p:sp>
      <p:pic>
        <p:nvPicPr>
          <p:cNvPr id="5" name="Picture 4">
            <a:extLst>
              <a:ext uri="{FF2B5EF4-FFF2-40B4-BE49-F238E27FC236}">
                <a16:creationId xmlns:a16="http://schemas.microsoft.com/office/drawing/2014/main" id="{A5287FC9-312B-C89D-CA7C-86B6FAA1E9B0}"/>
              </a:ext>
            </a:extLst>
          </p:cNvPr>
          <p:cNvPicPr>
            <a:picLocks noChangeAspect="1"/>
          </p:cNvPicPr>
          <p:nvPr/>
        </p:nvPicPr>
        <p:blipFill>
          <a:blip r:embed="rId2"/>
          <a:stretch>
            <a:fillRect/>
          </a:stretch>
        </p:blipFill>
        <p:spPr>
          <a:xfrm>
            <a:off x="7290595" y="3922037"/>
            <a:ext cx="1525513" cy="2708564"/>
          </a:xfrm>
          <a:prstGeom prst="rect">
            <a:avLst/>
          </a:prstGeom>
        </p:spPr>
      </p:pic>
    </p:spTree>
    <p:extLst>
      <p:ext uri="{BB962C8B-B14F-4D97-AF65-F5344CB8AC3E}">
        <p14:creationId xmlns:p14="http://schemas.microsoft.com/office/powerpoint/2010/main" val="2330820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581449"/>
            <a:ext cx="11860307" cy="5057017"/>
          </a:xfrm>
        </p:spPr>
        <p:txBody>
          <a:bodyPr>
            <a:normAutofit/>
          </a:bodyPr>
          <a:lstStyle/>
          <a:p>
            <a:pPr marL="0" indent="0">
              <a:buNone/>
            </a:pPr>
            <a:r>
              <a:rPr lang="en-US" sz="2200" dirty="0">
                <a:latin typeface="Arial Nova" panose="020B0504020202020204" pitchFamily="34" charset="0"/>
              </a:rPr>
              <a:t>3. Real-time Information:</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 Live Updates: Smart technology provides real-time information on weather, traffic, and events, allowing tourists to adapt their plans and stay informed.</a:t>
            </a:r>
          </a:p>
          <a:p>
            <a:pPr marL="0" indent="0">
              <a:buNone/>
            </a:pPr>
            <a:r>
              <a:rPr lang="en-US" sz="2200" dirty="0">
                <a:latin typeface="Arial Nova" panose="020B0504020202020204" pitchFamily="34" charset="0"/>
              </a:rPr>
              <a:t>- Crowd Management: Apps and platforms can help tourists avoid overcrowded places and choose less crowded times to visit popular attractions.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Designing Unique Visitors’ Experiences</a:t>
            </a:r>
          </a:p>
        </p:txBody>
      </p:sp>
      <p:pic>
        <p:nvPicPr>
          <p:cNvPr id="6" name="Picture 5" descr="A digital sign with information&#10;&#10;Description automatically generated with medium confidence">
            <a:extLst>
              <a:ext uri="{FF2B5EF4-FFF2-40B4-BE49-F238E27FC236}">
                <a16:creationId xmlns:a16="http://schemas.microsoft.com/office/drawing/2014/main" id="{08214A69-08BD-5F55-99C0-F60064719C0D}"/>
              </a:ext>
            </a:extLst>
          </p:cNvPr>
          <p:cNvPicPr>
            <a:picLocks noChangeAspect="1"/>
          </p:cNvPicPr>
          <p:nvPr/>
        </p:nvPicPr>
        <p:blipFill>
          <a:blip r:embed="rId2"/>
          <a:stretch>
            <a:fillRect/>
          </a:stretch>
        </p:blipFill>
        <p:spPr>
          <a:xfrm>
            <a:off x="4240646" y="4109957"/>
            <a:ext cx="4749800" cy="2540000"/>
          </a:xfrm>
          <a:prstGeom prst="rect">
            <a:avLst/>
          </a:prstGeom>
        </p:spPr>
      </p:pic>
    </p:spTree>
    <p:extLst>
      <p:ext uri="{BB962C8B-B14F-4D97-AF65-F5344CB8AC3E}">
        <p14:creationId xmlns:p14="http://schemas.microsoft.com/office/powerpoint/2010/main" val="179729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581449"/>
            <a:ext cx="11860307" cy="5057017"/>
          </a:xfrm>
        </p:spPr>
        <p:txBody>
          <a:bodyPr>
            <a:normAutofit/>
          </a:bodyPr>
          <a:lstStyle/>
          <a:p>
            <a:pPr marL="0" indent="0">
              <a:buNone/>
            </a:pPr>
            <a:r>
              <a:rPr lang="en-US" sz="2200" dirty="0">
                <a:latin typeface="Arial Nova" panose="020B0504020202020204" pitchFamily="34" charset="0"/>
              </a:rPr>
              <a:t>4. Sustainable Tourism:</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 Eco-friendly Travel: Technology can promote sustainable tourism practices, such as encouraging public transportation, reducing carbon footprints, and minimizing the environmental impact of tourism.</a:t>
            </a:r>
          </a:p>
          <a:p>
            <a:pPr marL="0" indent="0">
              <a:buNone/>
            </a:pPr>
            <a:r>
              <a:rPr lang="en-US" sz="2200" dirty="0">
                <a:latin typeface="Arial Nova" panose="020B0504020202020204" pitchFamily="34" charset="0"/>
              </a:rPr>
              <a:t>- Responsible Tourism: Apps and platforms can provide information on responsible travel options and eco-conscious accommodations and activities.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Designing Unique Visitors’ Experiences</a:t>
            </a:r>
          </a:p>
        </p:txBody>
      </p:sp>
      <p:pic>
        <p:nvPicPr>
          <p:cNvPr id="5" name="Picture 4" descr="A person walking with a stick&#10;&#10;Description automatically generated">
            <a:extLst>
              <a:ext uri="{FF2B5EF4-FFF2-40B4-BE49-F238E27FC236}">
                <a16:creationId xmlns:a16="http://schemas.microsoft.com/office/drawing/2014/main" id="{0C537D99-DB07-5196-45C8-29CAD3FD4834}"/>
              </a:ext>
            </a:extLst>
          </p:cNvPr>
          <p:cNvPicPr>
            <a:picLocks noChangeAspect="1"/>
          </p:cNvPicPr>
          <p:nvPr/>
        </p:nvPicPr>
        <p:blipFill>
          <a:blip r:embed="rId2"/>
          <a:stretch>
            <a:fillRect/>
          </a:stretch>
        </p:blipFill>
        <p:spPr>
          <a:xfrm>
            <a:off x="4827221" y="4281053"/>
            <a:ext cx="3625871" cy="2410969"/>
          </a:xfrm>
          <a:prstGeom prst="rect">
            <a:avLst/>
          </a:prstGeom>
        </p:spPr>
      </p:pic>
    </p:spTree>
    <p:extLst>
      <p:ext uri="{BB962C8B-B14F-4D97-AF65-F5344CB8AC3E}">
        <p14:creationId xmlns:p14="http://schemas.microsoft.com/office/powerpoint/2010/main" val="1599766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581449"/>
            <a:ext cx="11860307" cy="5057017"/>
          </a:xfrm>
        </p:spPr>
        <p:txBody>
          <a:bodyPr>
            <a:normAutofit/>
          </a:bodyPr>
          <a:lstStyle/>
          <a:p>
            <a:pPr marL="0" indent="0">
              <a:buNone/>
            </a:pPr>
            <a:r>
              <a:rPr lang="en-US" sz="2200" dirty="0">
                <a:latin typeface="Arial Nova" panose="020B0504020202020204" pitchFamily="34" charset="0"/>
              </a:rPr>
              <a:t>5. Efficiency and Convenience:</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 Mobile Payments: Mobile wallets and contactless payment options make it convenient for tourists to pay for goods and services without the need for local currency.</a:t>
            </a:r>
          </a:p>
          <a:p>
            <a:pPr marL="0" indent="0">
              <a:buNone/>
            </a:pPr>
            <a:r>
              <a:rPr lang="en-US" sz="2200" dirty="0">
                <a:latin typeface="Arial Nova" panose="020B0504020202020204" pitchFamily="34" charset="0"/>
              </a:rPr>
              <a:t>- Online Booking: Technology simplifies the booking process for flights, accommodations, tours, and activities, allowing tourists to plan their trips with ease.</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Designing Unique Visitors’ Experiences</a:t>
            </a:r>
          </a:p>
        </p:txBody>
      </p:sp>
      <p:pic>
        <p:nvPicPr>
          <p:cNvPr id="6" name="Picture 5" descr="A person holding a device to a person&#10;&#10;Description automatically generated">
            <a:extLst>
              <a:ext uri="{FF2B5EF4-FFF2-40B4-BE49-F238E27FC236}">
                <a16:creationId xmlns:a16="http://schemas.microsoft.com/office/drawing/2014/main" id="{21BE345A-6E2D-0664-4A35-4CD002203E17}"/>
              </a:ext>
            </a:extLst>
          </p:cNvPr>
          <p:cNvPicPr>
            <a:picLocks noChangeAspect="1"/>
          </p:cNvPicPr>
          <p:nvPr/>
        </p:nvPicPr>
        <p:blipFill>
          <a:blip r:embed="rId2"/>
          <a:stretch>
            <a:fillRect/>
          </a:stretch>
        </p:blipFill>
        <p:spPr>
          <a:xfrm>
            <a:off x="4284109" y="4164074"/>
            <a:ext cx="3955473" cy="2224954"/>
          </a:xfrm>
          <a:prstGeom prst="rect">
            <a:avLst/>
          </a:prstGeom>
        </p:spPr>
      </p:pic>
    </p:spTree>
    <p:extLst>
      <p:ext uri="{BB962C8B-B14F-4D97-AF65-F5344CB8AC3E}">
        <p14:creationId xmlns:p14="http://schemas.microsoft.com/office/powerpoint/2010/main" val="315693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581449"/>
            <a:ext cx="11860307" cy="5057017"/>
          </a:xfrm>
        </p:spPr>
        <p:txBody>
          <a:bodyPr>
            <a:normAutofit/>
          </a:bodyPr>
          <a:lstStyle/>
          <a:p>
            <a:pPr marL="0" indent="0">
              <a:buNone/>
            </a:pPr>
            <a:r>
              <a:rPr lang="en-US" sz="2200" dirty="0">
                <a:latin typeface="Arial Nova" panose="020B0504020202020204" pitchFamily="34" charset="0"/>
              </a:rPr>
              <a:t>6. Safety and Security:</a:t>
            </a:r>
          </a:p>
          <a:p>
            <a:pPr marL="0" indent="0">
              <a:buNone/>
            </a:pPr>
            <a:endParaRPr lang="en-US" sz="2200" dirty="0">
              <a:latin typeface="Arial Nova" panose="020B0504020202020204" pitchFamily="34" charset="0"/>
            </a:endParaRPr>
          </a:p>
          <a:p>
            <a:pPr marL="0" indent="0">
              <a:buNone/>
            </a:pPr>
            <a:r>
              <a:rPr lang="en-US" sz="2200" dirty="0">
                <a:latin typeface="Arial Nova" panose="020B0504020202020204" pitchFamily="34" charset="0"/>
              </a:rPr>
              <a:t>- Emergency Services: Tourists can quickly access emergency services, local authorities, or medical assistance through mobile apps or smart devices.</a:t>
            </a:r>
          </a:p>
          <a:p>
            <a:pPr marL="0" indent="0">
              <a:buNone/>
            </a:pPr>
            <a:r>
              <a:rPr lang="en-US" sz="2200" dirty="0">
                <a:latin typeface="Arial Nova" panose="020B0504020202020204" pitchFamily="34" charset="0"/>
              </a:rPr>
              <a:t>- Location Sharing: Apps and wearables can enable tourists to share their location with family and friends for added safety.</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Designing Unique Visitors’ Experiences</a:t>
            </a:r>
          </a:p>
        </p:txBody>
      </p:sp>
      <p:pic>
        <p:nvPicPr>
          <p:cNvPr id="6" name="Picture 5">
            <a:extLst>
              <a:ext uri="{FF2B5EF4-FFF2-40B4-BE49-F238E27FC236}">
                <a16:creationId xmlns:a16="http://schemas.microsoft.com/office/drawing/2014/main" id="{21BE345A-6E2D-0664-4A35-4CD002203E17}"/>
              </a:ext>
            </a:extLst>
          </p:cNvPr>
          <p:cNvPicPr>
            <a:picLocks noChangeAspect="1"/>
          </p:cNvPicPr>
          <p:nvPr/>
        </p:nvPicPr>
        <p:blipFill>
          <a:blip r:embed="rId2"/>
          <a:srcRect/>
          <a:stretch/>
        </p:blipFill>
        <p:spPr>
          <a:xfrm>
            <a:off x="4005833" y="4052455"/>
            <a:ext cx="4233750" cy="2297201"/>
          </a:xfrm>
          <a:prstGeom prst="rect">
            <a:avLst/>
          </a:prstGeom>
        </p:spPr>
      </p:pic>
    </p:spTree>
    <p:extLst>
      <p:ext uri="{BB962C8B-B14F-4D97-AF65-F5344CB8AC3E}">
        <p14:creationId xmlns:p14="http://schemas.microsoft.com/office/powerpoint/2010/main" val="4210947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641-E1C2-D203-7D20-00E7F9BD4B4A}"/>
              </a:ext>
            </a:extLst>
          </p:cNvPr>
          <p:cNvSpPr>
            <a:spLocks noGrp="1"/>
          </p:cNvSpPr>
          <p:nvPr>
            <p:ph type="title"/>
          </p:nvPr>
        </p:nvSpPr>
        <p:spPr>
          <a:xfrm>
            <a:off x="1800225" y="2841113"/>
            <a:ext cx="9723294" cy="785528"/>
          </a:xfrm>
        </p:spPr>
        <p:txBody>
          <a:bodyPr/>
          <a:lstStyle/>
          <a:p>
            <a:pPr algn="ctr"/>
            <a:r>
              <a:rPr lang="en-KR" dirty="0"/>
              <a:t>Discussion about Benefits from Smart Tourism</a:t>
            </a:r>
          </a:p>
        </p:txBody>
      </p:sp>
    </p:spTree>
    <p:extLst>
      <p:ext uri="{BB962C8B-B14F-4D97-AF65-F5344CB8AC3E}">
        <p14:creationId xmlns:p14="http://schemas.microsoft.com/office/powerpoint/2010/main" val="62648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a:blip r:embed="rId2"/>
          <a:srcRect l="1424" r="1424"/>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p:txBody>
          <a:bodyPr/>
          <a:lstStyle/>
          <a:p>
            <a:r>
              <a:rPr lang="en-US" sz="2600" dirty="0"/>
              <a:t>Smart Tourism &amp; Sustainability</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dirty="0"/>
              <a:t>MODULE 5 </a:t>
            </a:r>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957689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296959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a:xfrm>
            <a:off x="1524000" y="1404689"/>
            <a:ext cx="9144000" cy="976746"/>
          </a:xfrm>
        </p:spPr>
        <p:txBody>
          <a:bodyPr>
            <a:normAutofit/>
          </a:bodyPr>
          <a:lstStyle/>
          <a:p>
            <a:r>
              <a:rPr lang="en-US" sz="2800" dirty="0">
                <a:latin typeface="Arial Nova" panose="020B0504020202020204" pitchFamily="34" charset="0"/>
              </a:rPr>
              <a:t>Benefits from Smart Tourism to Communities, Companies, and Visitors</a:t>
            </a:r>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r>
              <a:rPr lang="en-US" dirty="0">
                <a:latin typeface="Arial Nova" panose="020B0504020202020204" pitchFamily="34" charset="0"/>
              </a:rPr>
              <a:t>Monday</a:t>
            </a: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dirty="0">
                <a:latin typeface="Arial Nova" panose="020B0504020202020204" pitchFamily="34" charset="0"/>
              </a:rPr>
              <a:t>Session 2 </a:t>
            </a:r>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1 November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646583" y="1802606"/>
            <a:ext cx="7627553" cy="3252787"/>
          </a:xfrm>
        </p:spPr>
        <p:txBody>
          <a:bodyPr anchor="ctr"/>
          <a:lstStyle/>
          <a:p>
            <a:r>
              <a:rPr lang="en-US" dirty="0">
                <a:latin typeface="Arial Nova" panose="020B0504020202020204" pitchFamily="34" charset="0"/>
              </a:rPr>
              <a:t>Practical Benefits from Smart Tourism</a:t>
            </a:r>
          </a:p>
          <a:p>
            <a:r>
              <a:rPr lang="en-US" dirty="0">
                <a:latin typeface="Arial Nova" panose="020B0504020202020204" pitchFamily="34" charset="0"/>
              </a:rPr>
              <a:t>Enhancing Community Well-Being</a:t>
            </a:r>
          </a:p>
          <a:p>
            <a:r>
              <a:rPr lang="en-US" dirty="0">
                <a:latin typeface="Arial Nova" panose="020B0504020202020204" pitchFamily="34" charset="0"/>
              </a:rPr>
              <a:t>Designing Unique Visitor Experiences</a:t>
            </a:r>
          </a:p>
          <a:p>
            <a:pPr marL="0" indent="0">
              <a:buNone/>
            </a:pPr>
            <a:endParaRPr lang="en-US" dirty="0">
              <a:latin typeface="Arial Nova" panose="020B0504020202020204" pitchFamily="34" charset="0"/>
            </a:endParaRPr>
          </a:p>
        </p:txBody>
      </p:sp>
    </p:spTree>
    <p:extLst>
      <p:ext uri="{BB962C8B-B14F-4D97-AF65-F5344CB8AC3E}">
        <p14:creationId xmlns:p14="http://schemas.microsoft.com/office/powerpoint/2010/main" val="364696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8538" y="1704664"/>
            <a:ext cx="11279670" cy="2218407"/>
          </a:xfrm>
        </p:spPr>
        <p:txBody>
          <a:bodyPr>
            <a:normAutofit/>
          </a:bodyPr>
          <a:lstStyle/>
          <a:p>
            <a:pPr marL="0" indent="0">
              <a:buNone/>
            </a:pPr>
            <a:r>
              <a:rPr lang="en-US" sz="2400" dirty="0">
                <a:latin typeface="Arial Nova" panose="020B0504020202020204" pitchFamily="34" charset="0"/>
              </a:rPr>
              <a:t>Smart tourism will have a significant impact on the pace of transformation and the extent to which positive social, economic and environmental benefits will be able to scale (WEF, 2019). Facilitating the adoption of new technologies in tourism SMEs, empowering tourism SMEs to keep pace with evolving consumer demands, and supporting the </a:t>
            </a:r>
            <a:r>
              <a:rPr lang="en-US" sz="2400" dirty="0" err="1">
                <a:latin typeface="Arial Nova" panose="020B0504020202020204" pitchFamily="34" charset="0"/>
              </a:rPr>
              <a:t>digitalisation</a:t>
            </a:r>
            <a:r>
              <a:rPr lang="en-US" sz="2400" dirty="0">
                <a:latin typeface="Arial Nova" panose="020B0504020202020204" pitchFamily="34" charset="0"/>
              </a:rPr>
              <a:t> of marketing channels and business models and processes in tourism SMEs are important priorities for the sector.</a:t>
            </a:r>
          </a:p>
          <a:p>
            <a:pPr marL="0" indent="0">
              <a:buNone/>
            </a:pPr>
            <a:endParaRPr lang="en-US" sz="2400" dirty="0">
              <a:latin typeface="Arial Nova" panose="020B0504020202020204" pitchFamily="34" charset="0"/>
            </a:endParaRPr>
          </a:p>
          <a:p>
            <a:pPr marL="0" indent="0">
              <a:buNone/>
            </a:pPr>
            <a:endParaRPr lang="en-US" sz="24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Practical Benefits from Smart Tourism</a:t>
            </a:r>
          </a:p>
        </p:txBody>
      </p:sp>
      <p:pic>
        <p:nvPicPr>
          <p:cNvPr id="5" name="Picture 4" descr="A person's hands pointing at a city&#10;&#10;Description automatically generated">
            <a:extLst>
              <a:ext uri="{FF2B5EF4-FFF2-40B4-BE49-F238E27FC236}">
                <a16:creationId xmlns:a16="http://schemas.microsoft.com/office/drawing/2014/main" id="{151059F2-049E-2A30-D306-D380324DA164}"/>
              </a:ext>
            </a:extLst>
          </p:cNvPr>
          <p:cNvPicPr>
            <a:picLocks noChangeAspect="1"/>
          </p:cNvPicPr>
          <p:nvPr/>
        </p:nvPicPr>
        <p:blipFill>
          <a:blip r:embed="rId2"/>
          <a:stretch>
            <a:fillRect/>
          </a:stretch>
        </p:blipFill>
        <p:spPr>
          <a:xfrm>
            <a:off x="3448772" y="3923071"/>
            <a:ext cx="5828636" cy="1994920"/>
          </a:xfrm>
          <a:prstGeom prst="rect">
            <a:avLst/>
          </a:prstGeom>
        </p:spPr>
      </p:pic>
    </p:spTree>
    <p:extLst>
      <p:ext uri="{BB962C8B-B14F-4D97-AF65-F5344CB8AC3E}">
        <p14:creationId xmlns:p14="http://schemas.microsoft.com/office/powerpoint/2010/main" val="227658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8538" y="1704664"/>
            <a:ext cx="11279670" cy="2218407"/>
          </a:xfrm>
        </p:spPr>
        <p:txBody>
          <a:bodyPr>
            <a:normAutofit/>
          </a:bodyPr>
          <a:lstStyle/>
          <a:p>
            <a:pPr marL="0" indent="0">
              <a:buNone/>
            </a:pPr>
            <a:r>
              <a:rPr lang="en-US" sz="2400" dirty="0">
                <a:latin typeface="Arial Nova" panose="020B0504020202020204" pitchFamily="34" charset="0"/>
              </a:rPr>
              <a:t>Considering business opportunities, </a:t>
            </a:r>
            <a:r>
              <a:rPr lang="en-US" sz="2400" dirty="0" err="1">
                <a:latin typeface="Arial Nova" panose="020B0504020202020204" pitchFamily="34" charset="0"/>
              </a:rPr>
              <a:t>digitalisation</a:t>
            </a:r>
            <a:r>
              <a:rPr lang="en-US" sz="2400" dirty="0">
                <a:latin typeface="Arial Nova" panose="020B0504020202020204" pitchFamily="34" charset="0"/>
              </a:rPr>
              <a:t> inspires innovative models, solutions and ecosystems. It opens up new roles for consumers and producers, making way for start-ups and upscaling existing businesses. While also helping meet supply and demand. Given that SMEs and micro enterprises make up the bulk of the business contribution to tourism the benefits of adopting smart technological applications are obvious.</a:t>
            </a:r>
          </a:p>
          <a:p>
            <a:pPr marL="0" indent="0">
              <a:buNone/>
            </a:pPr>
            <a:endParaRPr lang="en-US" sz="24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Practical Benefits from Smart Tourism</a:t>
            </a:r>
          </a:p>
        </p:txBody>
      </p:sp>
      <p:pic>
        <p:nvPicPr>
          <p:cNvPr id="5" name="Picture 4" descr="A person looking at a phone&#10;&#10;Description automatically generated">
            <a:extLst>
              <a:ext uri="{FF2B5EF4-FFF2-40B4-BE49-F238E27FC236}">
                <a16:creationId xmlns:a16="http://schemas.microsoft.com/office/drawing/2014/main" id="{1C53DAF0-6551-2F91-59CF-6A04E883E8B0}"/>
              </a:ext>
            </a:extLst>
          </p:cNvPr>
          <p:cNvPicPr>
            <a:picLocks noChangeAspect="1"/>
          </p:cNvPicPr>
          <p:nvPr/>
        </p:nvPicPr>
        <p:blipFill>
          <a:blip r:embed="rId2"/>
          <a:stretch>
            <a:fillRect/>
          </a:stretch>
        </p:blipFill>
        <p:spPr>
          <a:xfrm>
            <a:off x="6096000" y="3984521"/>
            <a:ext cx="4006092" cy="2603960"/>
          </a:xfrm>
          <a:prstGeom prst="rect">
            <a:avLst/>
          </a:prstGeom>
        </p:spPr>
      </p:pic>
    </p:spTree>
    <p:extLst>
      <p:ext uri="{BB962C8B-B14F-4D97-AF65-F5344CB8AC3E}">
        <p14:creationId xmlns:p14="http://schemas.microsoft.com/office/powerpoint/2010/main" val="330313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8538" y="1704664"/>
            <a:ext cx="11279670" cy="2218407"/>
          </a:xfrm>
        </p:spPr>
        <p:txBody>
          <a:bodyPr>
            <a:normAutofit/>
          </a:bodyPr>
          <a:lstStyle/>
          <a:p>
            <a:pPr marL="0" indent="0">
              <a:buNone/>
            </a:pPr>
            <a:r>
              <a:rPr lang="en-US" sz="2400" dirty="0">
                <a:latin typeface="Arial Nova" panose="020B0504020202020204" pitchFamily="34" charset="0"/>
              </a:rPr>
              <a:t>Considering business opportunities, </a:t>
            </a:r>
            <a:r>
              <a:rPr lang="en-US" sz="2400" dirty="0" err="1">
                <a:latin typeface="Arial Nova" panose="020B0504020202020204" pitchFamily="34" charset="0"/>
              </a:rPr>
              <a:t>digitalisation</a:t>
            </a:r>
            <a:r>
              <a:rPr lang="en-US" sz="2400" dirty="0">
                <a:latin typeface="Arial Nova" panose="020B0504020202020204" pitchFamily="34" charset="0"/>
              </a:rPr>
              <a:t> inspires innovative models, solutions and ecosystems. It opens up new roles for consumers and producers, making way for start-ups and upscaling existing businesses. While also helping meet supply and demand. Given that SMEs and micro enterprises make up the bulk of the business contribution to tourism the benefits of adopting smart technological applications are obvious.</a:t>
            </a:r>
          </a:p>
          <a:p>
            <a:pPr marL="0" indent="0">
              <a:buNone/>
            </a:pPr>
            <a:endParaRPr lang="en-US" sz="24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Practical Benefits from Smart Tourism</a:t>
            </a:r>
          </a:p>
        </p:txBody>
      </p:sp>
      <p:pic>
        <p:nvPicPr>
          <p:cNvPr id="5" name="Picture 4" descr="A person looking at a phone&#10;&#10;Description automatically generated">
            <a:extLst>
              <a:ext uri="{FF2B5EF4-FFF2-40B4-BE49-F238E27FC236}">
                <a16:creationId xmlns:a16="http://schemas.microsoft.com/office/drawing/2014/main" id="{1C53DAF0-6551-2F91-59CF-6A04E883E8B0}"/>
              </a:ext>
            </a:extLst>
          </p:cNvPr>
          <p:cNvPicPr>
            <a:picLocks noChangeAspect="1"/>
          </p:cNvPicPr>
          <p:nvPr/>
        </p:nvPicPr>
        <p:blipFill>
          <a:blip r:embed="rId2"/>
          <a:stretch>
            <a:fillRect/>
          </a:stretch>
        </p:blipFill>
        <p:spPr>
          <a:xfrm>
            <a:off x="6096000" y="3984521"/>
            <a:ext cx="4006092" cy="2603960"/>
          </a:xfrm>
          <a:prstGeom prst="rect">
            <a:avLst/>
          </a:prstGeom>
        </p:spPr>
      </p:pic>
    </p:spTree>
    <p:extLst>
      <p:ext uri="{BB962C8B-B14F-4D97-AF65-F5344CB8AC3E}">
        <p14:creationId xmlns:p14="http://schemas.microsoft.com/office/powerpoint/2010/main" val="406821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8538" y="1704664"/>
            <a:ext cx="11279670" cy="4405191"/>
          </a:xfrm>
        </p:spPr>
        <p:txBody>
          <a:bodyPr>
            <a:normAutofit/>
          </a:bodyPr>
          <a:lstStyle/>
          <a:p>
            <a:pPr marL="0" indent="0">
              <a:buNone/>
            </a:pPr>
            <a:r>
              <a:rPr lang="en-US" sz="2400" dirty="0">
                <a:latin typeface="Arial Nova" panose="020B0504020202020204" pitchFamily="34" charset="0"/>
              </a:rPr>
              <a:t>Some common benefits for companies are</a:t>
            </a:r>
          </a:p>
          <a:p>
            <a:pPr marL="0" indent="0">
              <a:buNone/>
            </a:pPr>
            <a:r>
              <a:rPr lang="en-US" sz="2400" dirty="0">
                <a:latin typeface="Arial Nova" panose="020B0504020202020204" pitchFamily="34" charset="0"/>
              </a:rPr>
              <a:t>1. Increased Revenue: Smart tourism can attract more tourists and encourage them to spend more, leading to increased revenue for businesses, including hotels, restaurants, and tour operators.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2. Data-Driven Insights: Companies can gather valuable data about customer preferences, behaviors, and trends, enabling them to tailor their services, marketing, and pricing strategies.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3. Operational Efficiency: Automation and technology can streamline operations, reduce costs, and improve customer service, ultimately enhancing profitability.</a:t>
            </a:r>
          </a:p>
          <a:p>
            <a:pPr marL="0" indent="0">
              <a:buNone/>
            </a:pPr>
            <a:endParaRPr lang="en-US" sz="24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Practical Benefits from Smart Tourism</a:t>
            </a:r>
          </a:p>
        </p:txBody>
      </p:sp>
    </p:spTree>
    <p:extLst>
      <p:ext uri="{BB962C8B-B14F-4D97-AF65-F5344CB8AC3E}">
        <p14:creationId xmlns:p14="http://schemas.microsoft.com/office/powerpoint/2010/main" val="2103863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8538" y="1704664"/>
            <a:ext cx="11279670" cy="4405191"/>
          </a:xfrm>
        </p:spPr>
        <p:txBody>
          <a:bodyPr>
            <a:normAutofit/>
          </a:bodyPr>
          <a:lstStyle/>
          <a:p>
            <a:pPr marL="0" indent="0">
              <a:buNone/>
            </a:pPr>
            <a:r>
              <a:rPr lang="en-US" sz="2400" dirty="0">
                <a:latin typeface="Arial Nova" panose="020B0504020202020204" pitchFamily="34" charset="0"/>
              </a:rPr>
              <a:t>Some common benefits for companies are</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4. Marketing Opportunities: Smart tourism provides new avenues for marketing and advertising, helping businesses to reach a wider audience and target their promotions effectively.</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5. Competitive Advantage: Companies that embrace smart tourism early gain a competitive edge and can establish themselves as leaders in the industry.</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Practical Benefits from Smart Tourism</a:t>
            </a:r>
          </a:p>
        </p:txBody>
      </p:sp>
    </p:spTree>
    <p:extLst>
      <p:ext uri="{BB962C8B-B14F-4D97-AF65-F5344CB8AC3E}">
        <p14:creationId xmlns:p14="http://schemas.microsoft.com/office/powerpoint/2010/main" val="111253"/>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12376</TotalTime>
  <Words>1219</Words>
  <Application>Microsoft Macintosh PowerPoint</Application>
  <PresentationFormat>Widescreen</PresentationFormat>
  <Paragraphs>113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Nova</vt:lpstr>
      <vt:lpstr>Calibri</vt:lpstr>
      <vt:lpstr>Office Theme</vt:lpstr>
      <vt:lpstr>Sustainable &amp; Smart Tourism</vt:lpstr>
      <vt:lpstr>Smart Tourism &amp; Sustainability</vt:lpstr>
      <vt:lpstr>Benefits from Smart Tourism to Communities, Companies, and Visitors</vt:lpstr>
      <vt:lpstr>PowerPoint Presentation</vt:lpstr>
      <vt:lpstr>Practical Benefits from Smart Tourism</vt:lpstr>
      <vt:lpstr>Practical Benefits from Smart Tourism</vt:lpstr>
      <vt:lpstr>Practical Benefits from Smart Tourism</vt:lpstr>
      <vt:lpstr>Practical Benefits from Smart Tourism</vt:lpstr>
      <vt:lpstr>Practical Benefits from Smart Tourism</vt:lpstr>
      <vt:lpstr>Enhancing Community Well-Being</vt:lpstr>
      <vt:lpstr>Enhancing Community Well-Being</vt:lpstr>
      <vt:lpstr>Enhancing Community Well-Being</vt:lpstr>
      <vt:lpstr>Designing Unique Visitors’ Experiences</vt:lpstr>
      <vt:lpstr>Designing Unique Visitors’ Experiences</vt:lpstr>
      <vt:lpstr>Designing Unique Visitors’ Experiences</vt:lpstr>
      <vt:lpstr>Designing Unique Visitors’ Experiences</vt:lpstr>
      <vt:lpstr>Designing Unique Visitors’ Experiences</vt:lpstr>
      <vt:lpstr>Designing Unique Visitors’ Experiences</vt:lpstr>
      <vt:lpstr>Discussion about Benefits from Smart Tourism</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524</cp:revision>
  <cp:lastPrinted>2023-09-24T09:21:02Z</cp:lastPrinted>
  <dcterms:created xsi:type="dcterms:W3CDTF">2023-02-25T10:22:15Z</dcterms:created>
  <dcterms:modified xsi:type="dcterms:W3CDTF">2023-11-01T15:23:47Z</dcterms:modified>
</cp:coreProperties>
</file>