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8" r:id="rId4"/>
    <p:sldId id="650" r:id="rId5"/>
    <p:sldId id="629" r:id="rId6"/>
    <p:sldId id="680" r:id="rId7"/>
    <p:sldId id="681" r:id="rId8"/>
    <p:sldId id="683" r:id="rId9"/>
    <p:sldId id="682" r:id="rId10"/>
    <p:sldId id="270" r:id="rId11"/>
    <p:sldId id="684" r:id="rId12"/>
    <p:sldId id="688" r:id="rId13"/>
    <p:sldId id="685" r:id="rId14"/>
    <p:sldId id="689" r:id="rId15"/>
    <p:sldId id="686" r:id="rId16"/>
    <p:sldId id="6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BCDCF6"/>
    <a:srgbClr val="01B6EE"/>
    <a:srgbClr val="73C9DC"/>
    <a:srgbClr val="4E8FCD"/>
    <a:srgbClr val="008BD2"/>
    <a:srgbClr val="0F428C"/>
    <a:srgbClr val="FAD0CF"/>
    <a:srgbClr val="01B6ED"/>
    <a:srgbClr val="00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3" autoAdjust="0"/>
    <p:restoredTop sz="85206" autoAdjust="0"/>
  </p:normalViewPr>
  <p:slideViewPr>
    <p:cSldViewPr snapToGrid="0" snapToObjects="1">
      <p:cViewPr varScale="1">
        <p:scale>
          <a:sx n="104" d="100"/>
          <a:sy n="104" d="100"/>
        </p:scale>
        <p:origin x="22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676B2-F1D5-7C42-8690-5E1FEA9EA7C8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23EB-90F0-F342-8499-59A73EFC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69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EF0CB3-0DE0-C84C-9A4E-CA03BC2029F5}"/>
              </a:ext>
            </a:extLst>
          </p:cNvPr>
          <p:cNvSpPr/>
          <p:nvPr userDrawn="1"/>
        </p:nvSpPr>
        <p:spPr>
          <a:xfrm>
            <a:off x="6111279" y="1110407"/>
            <a:ext cx="5050420" cy="2500131"/>
          </a:xfrm>
          <a:prstGeom prst="rect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BEA52-9F13-594B-850F-DF911FC9AD9A}"/>
              </a:ext>
            </a:extLst>
          </p:cNvPr>
          <p:cNvSpPr/>
          <p:nvPr userDrawn="1"/>
        </p:nvSpPr>
        <p:spPr>
          <a:xfrm>
            <a:off x="1060859" y="3597954"/>
            <a:ext cx="5050420" cy="2500131"/>
          </a:xfrm>
          <a:prstGeom prst="rect">
            <a:avLst/>
          </a:prstGeom>
          <a:solidFill>
            <a:srgbClr val="73C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5684" y="1473347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5A7C57-9811-E340-8A05-15A5C279A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71817" y="3965796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7E308-AAEF-CF4B-AB67-1B4F1EF901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859" y="1110407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178B35-AC64-A640-BE34-8D74BAFF91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279" y="3597954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A36B2F6-5BAF-054B-9D2D-E5B5BB88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53BE3F0-91CC-0843-AD5C-40BEB384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4BC849F-DA56-9E4D-817A-FFA6F412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9447" y="1368775"/>
            <a:ext cx="5659624" cy="4112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0423" y="1396792"/>
            <a:ext cx="4622099" cy="114470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one photo,</a:t>
            </a:r>
            <a:br>
              <a:rPr lang="en-US" dirty="0"/>
            </a:br>
            <a:r>
              <a:rPr lang="en-US" dirty="0"/>
              <a:t>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423" y="2693826"/>
            <a:ext cx="4622100" cy="27673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8FA0AC-4352-864E-9FC4-0E194DA8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85015A-8FD4-7544-8C70-CDA09487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072AF3-879A-014A-B657-2755441D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0306" y="1368775"/>
            <a:ext cx="5665694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85" y="3746744"/>
            <a:ext cx="10056556" cy="503393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two photos,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85" y="4474211"/>
            <a:ext cx="10056556" cy="1143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96283" y="1368775"/>
            <a:ext cx="5549153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736CCE7-926F-FF4C-84CC-7C163E61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75384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92994DC-B89D-A849-A3C1-E4D5A205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Title of the presentation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453D76B-BDBB-AB45-B9AF-75C7123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8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093" y="1130985"/>
            <a:ext cx="3696097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7024" y="3630609"/>
            <a:ext cx="7436223" cy="423267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three photos, with three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7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9755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869D3B0-6636-0D4A-B955-B854D3B03D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19388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2C0EE6-FF86-F04C-94E4-4E1BF125FB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03944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3215A9-1BAF-9E4D-8BF8-F23105310D5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65642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839446-51BA-DC47-8271-30C92E53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75A06F-74AF-1A43-955E-6E247055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9FE3760-4B94-EE42-BD59-00360B36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52" y="2868428"/>
            <a:ext cx="10060112" cy="22127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27C8E9-8C6F-D840-9D97-C1ADEA241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8552" y="1929737"/>
            <a:ext cx="10054896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</p:spTree>
    <p:extLst>
      <p:ext uri="{BB962C8B-B14F-4D97-AF65-F5344CB8AC3E}">
        <p14:creationId xmlns:p14="http://schemas.microsoft.com/office/powerpoint/2010/main" val="325366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C5472-BBA5-A949-BF0B-B2862278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33DC67-2E7A-D249-99F3-A64CCE125A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96737" y="1838902"/>
            <a:ext cx="8939646" cy="33357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table, chart, </a:t>
            </a:r>
            <a:r>
              <a:rPr lang="en-US" dirty="0" err="1"/>
              <a:t>grap</a:t>
            </a:r>
            <a:r>
              <a:rPr lang="en-US" dirty="0"/>
              <a:t> in the frame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D5376-881F-1E4A-AF44-643124177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A93053-56AE-574E-B60D-33F4FA5A12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FAAE9E1-98F1-2340-9143-4425CDC477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EA6DFF7-213B-3D45-9DAE-43DF4DEACC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937" y="2841113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2300" y="2778767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8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E43B8B-25F1-F344-B42F-06AB6E3B6A72}"/>
              </a:ext>
            </a:extLst>
          </p:cNvPr>
          <p:cNvSpPr/>
          <p:nvPr userDrawn="1"/>
        </p:nvSpPr>
        <p:spPr>
          <a:xfrm>
            <a:off x="0" y="1070937"/>
            <a:ext cx="12192000" cy="5787063"/>
          </a:xfrm>
          <a:prstGeom prst="rect">
            <a:avLst/>
          </a:prstGeom>
          <a:solidFill>
            <a:srgbClr val="C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ED53D-E33E-0B48-A0D5-351897961CA2}"/>
              </a:ext>
            </a:extLst>
          </p:cNvPr>
          <p:cNvSpPr txBox="1"/>
          <p:nvPr userDrawn="1"/>
        </p:nvSpPr>
        <p:spPr>
          <a:xfrm>
            <a:off x="3027328" y="5363522"/>
            <a:ext cx="61373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b="1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Mekong Institute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123 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Mittraphap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Rd., Muang District,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Kaen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40002, THAILAND  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  : +66 (0) 4320 2411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Fax. : +66 (0) 4320 3656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: information@mekonginstitute.org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836DB-F088-0249-B842-2553B442EAD0}"/>
              </a:ext>
            </a:extLst>
          </p:cNvPr>
          <p:cNvSpPr/>
          <p:nvPr userDrawn="1"/>
        </p:nvSpPr>
        <p:spPr>
          <a:xfrm>
            <a:off x="0" y="2317"/>
            <a:ext cx="12192000" cy="4105054"/>
          </a:xfrm>
          <a:prstGeom prst="rect">
            <a:avLst/>
          </a:prstGeom>
          <a:solidFill>
            <a:srgbClr val="00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3A378-9152-644D-A594-50118E3F1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2557" y="929925"/>
            <a:ext cx="2063702" cy="734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CC506C-EF80-884D-A860-178EE160D68B}"/>
              </a:ext>
            </a:extLst>
          </p:cNvPr>
          <p:cNvSpPr txBox="1"/>
          <p:nvPr userDrawn="1"/>
        </p:nvSpPr>
        <p:spPr>
          <a:xfrm>
            <a:off x="6814937" y="4430766"/>
            <a:ext cx="1454565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 Institute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22B04-515E-6242-A0C4-4BA729995080}"/>
              </a:ext>
            </a:extLst>
          </p:cNvPr>
          <p:cNvSpPr txBox="1"/>
          <p:nvPr userDrawn="1"/>
        </p:nvSpPr>
        <p:spPr>
          <a:xfrm>
            <a:off x="4471922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7265A-551B-ED4C-B2AD-F0F5017BF3C4}"/>
              </a:ext>
            </a:extLst>
          </p:cNvPr>
          <p:cNvSpPr txBox="1"/>
          <p:nvPr userDrawn="1"/>
        </p:nvSpPr>
        <p:spPr>
          <a:xfrm>
            <a:off x="2300918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F327C-0DF9-CD40-99CF-B58A35EADC17}"/>
              </a:ext>
            </a:extLst>
          </p:cNvPr>
          <p:cNvSpPr txBox="1"/>
          <p:nvPr userDrawn="1"/>
        </p:nvSpPr>
        <p:spPr>
          <a:xfrm>
            <a:off x="8899549" y="4430766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C6D5D1-4E3D-1A41-AEDB-E49B20EFC410}"/>
              </a:ext>
            </a:extLst>
          </p:cNvPr>
          <p:cNvGrpSpPr/>
          <p:nvPr userDrawn="1"/>
        </p:nvGrpSpPr>
        <p:grpSpPr>
          <a:xfrm>
            <a:off x="9216541" y="3801190"/>
            <a:ext cx="538298" cy="538298"/>
            <a:chOff x="9216541" y="3801190"/>
            <a:chExt cx="538298" cy="53829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2DA9A5-6DCC-3F43-B00D-8FCA453BAF3A}"/>
                </a:ext>
              </a:extLst>
            </p:cNvPr>
            <p:cNvSpPr/>
            <p:nvPr/>
          </p:nvSpPr>
          <p:spPr>
            <a:xfrm>
              <a:off x="9216541" y="3801190"/>
              <a:ext cx="538298" cy="538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B86F3F-0084-9347-91BE-C27C46A72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7866" y="3943599"/>
              <a:ext cx="377762" cy="30335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EB56A7-A0C4-A745-B8FB-926DE945A0C1}"/>
              </a:ext>
            </a:extLst>
          </p:cNvPr>
          <p:cNvGrpSpPr/>
          <p:nvPr userDrawn="1"/>
        </p:nvGrpSpPr>
        <p:grpSpPr>
          <a:xfrm>
            <a:off x="5050812" y="3801896"/>
            <a:ext cx="538038" cy="531425"/>
            <a:chOff x="5050812" y="3801896"/>
            <a:chExt cx="538038" cy="53142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FB3CE61-B1CB-B74B-931E-F49AF5F4830B}"/>
                </a:ext>
              </a:extLst>
            </p:cNvPr>
            <p:cNvSpPr/>
            <p:nvPr/>
          </p:nvSpPr>
          <p:spPr>
            <a:xfrm>
              <a:off x="5050812" y="3801896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E5AEA2-DDC2-8148-B168-8756C0E0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302" y="3830755"/>
              <a:ext cx="485967" cy="50115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891F93-A878-4040-92C7-3FBB2569359B}"/>
              </a:ext>
            </a:extLst>
          </p:cNvPr>
          <p:cNvGrpSpPr/>
          <p:nvPr userDrawn="1"/>
        </p:nvGrpSpPr>
        <p:grpSpPr>
          <a:xfrm>
            <a:off x="2834970" y="3801451"/>
            <a:ext cx="538037" cy="538037"/>
            <a:chOff x="2834970" y="3801451"/>
            <a:chExt cx="538037" cy="53803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92AF78-1262-B94F-9084-5D13A434D74A}"/>
                </a:ext>
              </a:extLst>
            </p:cNvPr>
            <p:cNvSpPr/>
            <p:nvPr/>
          </p:nvSpPr>
          <p:spPr>
            <a:xfrm>
              <a:off x="2834970" y="3801451"/>
              <a:ext cx="538037" cy="538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962B5E-CAE8-C843-8BD2-2F912FC7B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3590" y="3829303"/>
              <a:ext cx="460795" cy="47519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B72BB-350E-D846-843B-5CDACB5CD0F9}"/>
              </a:ext>
            </a:extLst>
          </p:cNvPr>
          <p:cNvGrpSpPr/>
          <p:nvPr userDrawn="1"/>
        </p:nvGrpSpPr>
        <p:grpSpPr>
          <a:xfrm>
            <a:off x="7285078" y="3801190"/>
            <a:ext cx="538038" cy="531425"/>
            <a:chOff x="7285078" y="3801190"/>
            <a:chExt cx="538038" cy="531425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592742C-E5A5-9648-BCE4-B9FB78F24353}"/>
                </a:ext>
              </a:extLst>
            </p:cNvPr>
            <p:cNvSpPr/>
            <p:nvPr/>
          </p:nvSpPr>
          <p:spPr>
            <a:xfrm>
              <a:off x="7285078" y="3801190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41C66A4-7859-A74A-B216-68DE096E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316" y="3820122"/>
              <a:ext cx="493562" cy="493562"/>
            </a:xfrm>
            <a:prstGeom prst="rect">
              <a:avLst/>
            </a:prstGeom>
          </p:spPr>
        </p:pic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5736BA04-3144-4D46-94D5-34AB5DCD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20" y="2320620"/>
            <a:ext cx="6183687" cy="89953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4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5030" y="2378362"/>
            <a:ext cx="4974037" cy="976746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5030" y="4820227"/>
            <a:ext cx="4974037" cy="7169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5030" y="3438525"/>
            <a:ext cx="4974037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8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77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506ADB-BA3C-1145-ACC9-4E4E5573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82" y="-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845" y="2745436"/>
            <a:ext cx="1853991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2104" y="1948293"/>
            <a:ext cx="7482032" cy="3252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45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3FD9F-77CA-4444-9972-75AB9F4DF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549" y="1650533"/>
            <a:ext cx="1853991" cy="647198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550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F7B6ADC-39C9-EB42-AED1-D6F7B7704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9559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1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8880" y="1277937"/>
            <a:ext cx="9097703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881" y="2176041"/>
            <a:ext cx="9097702" cy="3067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F42BD2-868E-0E43-9E7F-95F2629C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68FAAB-6AF4-F54A-AC95-A1AC2788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C806217-72B2-2349-871F-C26263D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8133" y="1277937"/>
            <a:ext cx="9676430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133" y="2201008"/>
            <a:ext cx="4597082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A1A47F-F7AA-1D4F-9F0C-7EE76BDC320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57682" y="2201008"/>
            <a:ext cx="4166886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324517-7BF2-2C42-A30F-0A14B30B5F69}"/>
              </a:ext>
            </a:extLst>
          </p:cNvPr>
          <p:cNvCxnSpPr>
            <a:cxnSpLocks/>
          </p:cNvCxnSpPr>
          <p:nvPr userDrawn="1"/>
        </p:nvCxnSpPr>
        <p:spPr>
          <a:xfrm>
            <a:off x="6281194" y="2212583"/>
            <a:ext cx="0" cy="3411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609AAD8-6182-FF47-919A-E2343B9F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735F5E4-DA37-724F-8EE3-FBEC80B0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2D9DCB-CED3-524B-BF4C-EB85B1F7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solidFill>
            <a:srgbClr val="01B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FF4F515-FC08-1E45-B38A-AE951682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BE817A0-A2BC-9C45-B27A-BF0611E7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55CFFA8-66AA-EC42-B308-3A32F3BA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noFill/>
          <a:ln w="19050">
            <a:solidFill>
              <a:srgbClr val="01B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FC01525-2EED-994C-A5C7-15607F6F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24 September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2B244ED-7FB9-7B47-9F08-C5FBBD0A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0F37D99-6C5A-8840-A8A8-98F2BF27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5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EA89F-2919-1A4F-9F2E-A3BFA833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406B-46FD-F44D-8DB5-9633ADB70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11AD-A81B-D144-AFDC-F1F6606EF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C802-5A4C-A949-8DEC-8EC47AA8E537}" type="datetime3">
              <a:rPr lang="en-US" smtClean="0"/>
              <a:t>24 September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4C12-A063-524A-B743-6FCC1C748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Tital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E1F03-3E23-B74B-B389-A1091143D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5E84-8F4A-6B40-BE6C-6DAF3A79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4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70" r:id="rId3"/>
    <p:sldLayoutId id="2147483672" r:id="rId4"/>
    <p:sldLayoutId id="2147483673" r:id="rId5"/>
    <p:sldLayoutId id="2147483650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  <p:sldLayoutId id="2147483676" r:id="rId17"/>
    <p:sldLayoutId id="2147483668" r:id="rId18"/>
    <p:sldLayoutId id="2147483696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5F1BF3-7670-F346-B3ED-88396A4F2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Sustainable &amp; Smart Tourism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4AE8C3A-CB2F-844C-883B-A0B403A9C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Organized by Mekong Institute (MI) </a:t>
            </a:r>
          </a:p>
          <a:p>
            <a:r>
              <a:rPr lang="en-US" dirty="0"/>
              <a:t>	Funded by Mekong – Korea Cooperation Fund (MKCF)											</a:t>
            </a:r>
          </a:p>
          <a:p>
            <a:r>
              <a:rPr lang="en-US" dirty="0"/>
              <a:t>    November 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46D958-B62E-5842-99C8-85A028B2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175161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EDA8-F37A-524C-B814-118F2B6F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Economy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34C5-8A09-4F41-9D6E-89A1E167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3630" y="6281808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5C3F-D4C2-1D47-9E79-87AA5CA1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9" y="6264875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10</a:t>
            </a:fld>
            <a:endParaRPr lang="en-US" sz="800" dirty="0">
              <a:solidFill>
                <a:srgbClr val="949494"/>
              </a:solidFill>
            </a:endParaRPr>
          </a:p>
        </p:txBody>
      </p:sp>
      <p:pic>
        <p:nvPicPr>
          <p:cNvPr id="6" name="图片 15">
            <a:extLst>
              <a:ext uri="{FF2B5EF4-FFF2-40B4-BE49-F238E27FC236}">
                <a16:creationId xmlns:a16="http://schemas.microsoft.com/office/drawing/2014/main" id="{9110F524-46A7-2544-D961-C956924A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41" r="3941"/>
          <a:stretch>
            <a:fillRect/>
          </a:stretch>
        </p:blipFill>
        <p:spPr>
          <a:xfrm>
            <a:off x="274019" y="2537656"/>
            <a:ext cx="5665694" cy="2221590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CA2FD09F-1DAA-83D2-30C2-5D791BFB8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7" t="40576" r="20129" b="3491"/>
          <a:stretch/>
        </p:blipFill>
        <p:spPr>
          <a:xfrm>
            <a:off x="7149731" y="1827764"/>
            <a:ext cx="3794136" cy="320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65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ED621B-A08B-051B-694C-4801B1ED6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71198"/>
              </p:ext>
            </p:extLst>
          </p:nvPr>
        </p:nvGraphicFramePr>
        <p:xfrm>
          <a:off x="403787" y="1616685"/>
          <a:ext cx="11384426" cy="439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727">
                  <a:extLst>
                    <a:ext uri="{9D8B030D-6E8A-4147-A177-3AD203B41FA5}">
                      <a16:colId xmlns:a16="http://schemas.microsoft.com/office/drawing/2014/main" val="1125128206"/>
                    </a:ext>
                  </a:extLst>
                </a:gridCol>
                <a:gridCol w="6582699">
                  <a:extLst>
                    <a:ext uri="{9D8B030D-6E8A-4147-A177-3AD203B41FA5}">
                      <a16:colId xmlns:a16="http://schemas.microsoft.com/office/drawing/2014/main" val="1019483810"/>
                    </a:ext>
                  </a:extLst>
                </a:gridCol>
              </a:tblGrid>
              <a:tr h="460331"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  </a:t>
                      </a:r>
                      <a:r>
                        <a:rPr lang="en-KR" sz="2000" i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KR" sz="2000" i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 Nova" panose="020B0504020202020204" pitchFamily="34" charset="0"/>
                        </a:rPr>
                        <a:t>Questions</a:t>
                      </a:r>
                      <a:r>
                        <a:rPr lang="en-KR" sz="2000" i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KR" sz="2000" dirty="0">
                          <a:latin typeface="Arial Nova" panose="020B0504020202020204" pitchFamily="34" charset="0"/>
                        </a:rPr>
                        <a:t>&amp; Potential Procedures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933854"/>
                  </a:ext>
                </a:extLst>
              </a:tr>
              <a:tr h="83154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Reducing resource consumption and emissions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>
                          <a:solidFill>
                            <a:srgbClr val="C00000"/>
                          </a:solidFill>
                          <a:latin typeface="Arial Nova" panose="020B0504020202020204" pitchFamily="34" charset="0"/>
                        </a:rPr>
                        <a:t>Where can renewable raw materials and energy be used instead of finite resources?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>
                          <a:solidFill>
                            <a:srgbClr val="C00000"/>
                          </a:solidFill>
                          <a:latin typeface="Arial Nova" panose="020B0504020202020204" pitchFamily="34" charset="0"/>
                        </a:rPr>
                        <a:t>Which physical tourist goods can be made to last longer?</a:t>
                      </a:r>
                      <a:endParaRPr lang="en-KR" sz="2000" i="1" dirty="0">
                        <a:solidFill>
                          <a:srgbClr val="C00000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81211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Increasing economic value added by creating new business models and thus generating employment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>
                          <a:solidFill>
                            <a:srgbClr val="C00000"/>
                          </a:solidFill>
                          <a:latin typeface="Arial Nova" panose="020B0504020202020204" pitchFamily="34" charset="0"/>
                        </a:rPr>
                        <a:t>How can maintenance and repair extend the service life of physical goods used by tourism companies?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>
                          <a:solidFill>
                            <a:srgbClr val="C00000"/>
                          </a:solidFill>
                          <a:latin typeface="Arial Nova" panose="020B0504020202020204" pitchFamily="34" charset="0"/>
                        </a:rPr>
                        <a:t>How can physical goods be upcycled, reused or recycled?</a:t>
                      </a:r>
                      <a:endParaRPr lang="en-KR" sz="2000" i="1" dirty="0">
                        <a:solidFill>
                          <a:srgbClr val="C00000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453169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Target group: Public authorities at regional or national level, existing tourism organizations, providers of tourism services, potential start-ups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Identifying and assessing business and project ideas for implementing the circular economy in tourism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Promoting business ideas and implementing and </a:t>
                      </a:r>
                      <a:endParaRPr lang="en-US" sz="2000" dirty="0">
                        <a:effectLst/>
                      </a:endParaRP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evaluating (model) projects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917880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34C5-8A09-4F41-9D6E-89A1E167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3630" y="6281808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5C3F-D4C2-1D47-9E79-87AA5CA1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9" y="6264875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11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FD6C5E3-E52B-F47C-CB65-DA8B34C254D7}"/>
              </a:ext>
            </a:extLst>
          </p:cNvPr>
          <p:cNvSpPr txBox="1">
            <a:spLocks/>
          </p:cNvSpPr>
          <p:nvPr/>
        </p:nvSpPr>
        <p:spPr>
          <a:xfrm>
            <a:off x="729453" y="943872"/>
            <a:ext cx="10056556" cy="50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" panose="020B0504020202020204" pitchFamily="34" charset="0"/>
              </a:rPr>
              <a:t>Circular Economy</a:t>
            </a:r>
            <a:endParaRPr lang="en-US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7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67042-B249-8E45-BC0E-78513E85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 Nova" panose="020B0504020202020204" pitchFamily="34" charset="0"/>
              </a:rPr>
              <a:t>Methodology that keeps meaningful priorities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B51A17-9E2B-344B-8A45-4A02687A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5540" y="6265476"/>
            <a:ext cx="1275384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7377F8-B937-834B-B339-201B7ECD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5567" y="6256409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12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EA84C4-7E43-9609-FDDA-339E0E7606BA}"/>
              </a:ext>
            </a:extLst>
          </p:cNvPr>
          <p:cNvSpPr txBox="1">
            <a:spLocks/>
          </p:cNvSpPr>
          <p:nvPr/>
        </p:nvSpPr>
        <p:spPr>
          <a:xfrm>
            <a:off x="729011" y="1151768"/>
            <a:ext cx="10056556" cy="50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  <a:latin typeface="Arial Nova" panose="020B0504020202020204" pitchFamily="34" charset="0"/>
              </a:rPr>
              <a:t>Developing the supply chain in line with socio-cultural &amp; environmental criteria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55A5B48-AB3D-9945-091D-EC9F6660B9E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20597" b="20597"/>
          <a:stretch/>
        </p:blipFill>
        <p:spPr>
          <a:xfrm>
            <a:off x="319169" y="2036548"/>
            <a:ext cx="5665694" cy="2221590"/>
          </a:xfrm>
          <a:prstGeom prst="rect">
            <a:avLst/>
          </a:prstGeom>
        </p:spPr>
      </p:pic>
      <p:pic>
        <p:nvPicPr>
          <p:cNvPr id="14" name="Picture Placeholder 11">
            <a:extLst>
              <a:ext uri="{FF2B5EF4-FFF2-40B4-BE49-F238E27FC236}">
                <a16:creationId xmlns:a16="http://schemas.microsoft.com/office/drawing/2014/main" id="{5F9F751C-64F3-15A0-57DC-8F36A850E06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19983" b="19983"/>
          <a:stretch>
            <a:fillRect/>
          </a:stretch>
        </p:blipFill>
        <p:spPr>
          <a:xfrm>
            <a:off x="6096000" y="2036548"/>
            <a:ext cx="5549153" cy="2221590"/>
          </a:xfrm>
        </p:spPr>
      </p:pic>
    </p:spTree>
    <p:extLst>
      <p:ext uri="{BB962C8B-B14F-4D97-AF65-F5344CB8AC3E}">
        <p14:creationId xmlns:p14="http://schemas.microsoft.com/office/powerpoint/2010/main" val="201556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ED621B-A08B-051B-694C-4801B1ED6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01437"/>
              </p:ext>
            </p:extLst>
          </p:nvPr>
        </p:nvGraphicFramePr>
        <p:xfrm>
          <a:off x="403787" y="1616685"/>
          <a:ext cx="11384426" cy="466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727">
                  <a:extLst>
                    <a:ext uri="{9D8B030D-6E8A-4147-A177-3AD203B41FA5}">
                      <a16:colId xmlns:a16="http://schemas.microsoft.com/office/drawing/2014/main" val="1125128206"/>
                    </a:ext>
                  </a:extLst>
                </a:gridCol>
                <a:gridCol w="6582699">
                  <a:extLst>
                    <a:ext uri="{9D8B030D-6E8A-4147-A177-3AD203B41FA5}">
                      <a16:colId xmlns:a16="http://schemas.microsoft.com/office/drawing/2014/main" val="1019483810"/>
                    </a:ext>
                  </a:extLst>
                </a:gridCol>
              </a:tblGrid>
              <a:tr h="460331"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Potential Procedures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933854"/>
                  </a:ext>
                </a:extLst>
              </a:tr>
              <a:tr h="83154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Minimizing the environmental burden of tourism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Analyzing the environmental impact (e .g . resource consumption, CO2 emissions, waste production) along the value chain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Analyzing the socio-cultural impacts (e .g . number of employees, percentage of women employed, wage level) of the services along the tourism value chain</a:t>
                      </a:r>
                      <a:endParaRPr lang="en-KR" sz="2000" i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81211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Optimizing the socio-cultural impacts of tourism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Identifying and assessing the potential for optimization, e .g . at workshops with tourism companies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453169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groups: public authorities at regional or national </a:t>
                      </a:r>
                      <a:endParaRPr lang="en-US" sz="2000" dirty="0"/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level, municipalities, existing tourism organizations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Developing solutions, ideally based on the market economy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the implementation of solutions, possibly as part of model projects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917880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34C5-8A09-4F41-9D6E-89A1E167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3630" y="6281808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5C3F-D4C2-1D47-9E79-87AA5CA1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9" y="6264875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13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FD6C5E3-E52B-F47C-CB65-DA8B34C254D7}"/>
              </a:ext>
            </a:extLst>
          </p:cNvPr>
          <p:cNvSpPr txBox="1">
            <a:spLocks/>
          </p:cNvSpPr>
          <p:nvPr/>
        </p:nvSpPr>
        <p:spPr>
          <a:xfrm>
            <a:off x="729453" y="943872"/>
            <a:ext cx="10056556" cy="50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  <a:latin typeface="Arial Nova" panose="020B0504020202020204" pitchFamily="34" charset="0"/>
              </a:rPr>
              <a:t>Developing the supply chain in line with socio-cultural &amp; environmental criteria</a:t>
            </a:r>
          </a:p>
        </p:txBody>
      </p:sp>
    </p:spTree>
    <p:extLst>
      <p:ext uri="{BB962C8B-B14F-4D97-AF65-F5344CB8AC3E}">
        <p14:creationId xmlns:p14="http://schemas.microsoft.com/office/powerpoint/2010/main" val="372759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67042-B249-8E45-BC0E-78513E85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 Nova" panose="020B0504020202020204" pitchFamily="34" charset="0"/>
              </a:rPr>
              <a:t>Advanced Technologies – Digitalization – AI/VR/AR</a:t>
            </a:r>
          </a:p>
          <a:p>
            <a:pPr marL="0" indent="0" algn="ctr">
              <a:buNone/>
            </a:pP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B51A17-9E2B-344B-8A45-4A02687A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5540" y="6265476"/>
            <a:ext cx="1275384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7377F8-B937-834B-B339-201B7ECD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5567" y="6256409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2D9E4E7-562C-1EFF-09F6-0E3CD46C5B6E}"/>
              </a:ext>
            </a:extLst>
          </p:cNvPr>
          <p:cNvSpPr txBox="1">
            <a:spLocks/>
          </p:cNvSpPr>
          <p:nvPr/>
        </p:nvSpPr>
        <p:spPr>
          <a:xfrm>
            <a:off x="729011" y="1230464"/>
            <a:ext cx="10056556" cy="50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  <a:latin typeface="Arial Nova" panose="020B0504020202020204" pitchFamily="34" charset="0"/>
              </a:rPr>
              <a:t>Integrating Digital Transformation</a:t>
            </a:r>
          </a:p>
        </p:txBody>
      </p:sp>
      <p:pic>
        <p:nvPicPr>
          <p:cNvPr id="9" name="Picture 5" descr="3D Hologram from iPad">
            <a:extLst>
              <a:ext uri="{FF2B5EF4-FFF2-40B4-BE49-F238E27FC236}">
                <a16:creationId xmlns:a16="http://schemas.microsoft.com/office/drawing/2014/main" id="{98B0CC7D-8CBB-B565-1D64-C235F8322BE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20551" b="20551"/>
          <a:stretch/>
        </p:blipFill>
        <p:spPr>
          <a:xfrm>
            <a:off x="319169" y="2072553"/>
            <a:ext cx="5665694" cy="2221590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07B01CB-D02F-9C1F-0F54-041EFBFA547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17618" b="17618"/>
          <a:stretch>
            <a:fillRect/>
          </a:stretch>
        </p:blipFill>
        <p:spPr>
          <a:xfrm>
            <a:off x="6207139" y="2072553"/>
            <a:ext cx="5549153" cy="2221590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141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ED621B-A08B-051B-694C-4801B1ED6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17319"/>
              </p:ext>
            </p:extLst>
          </p:nvPr>
        </p:nvGraphicFramePr>
        <p:xfrm>
          <a:off x="403787" y="1959012"/>
          <a:ext cx="11384426" cy="381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727">
                  <a:extLst>
                    <a:ext uri="{9D8B030D-6E8A-4147-A177-3AD203B41FA5}">
                      <a16:colId xmlns:a16="http://schemas.microsoft.com/office/drawing/2014/main" val="1125128206"/>
                    </a:ext>
                  </a:extLst>
                </a:gridCol>
                <a:gridCol w="6582699">
                  <a:extLst>
                    <a:ext uri="{9D8B030D-6E8A-4147-A177-3AD203B41FA5}">
                      <a16:colId xmlns:a16="http://schemas.microsoft.com/office/drawing/2014/main" val="1019483810"/>
                    </a:ext>
                  </a:extLst>
                </a:gridCol>
              </a:tblGrid>
              <a:tr h="460331"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Potential Procedures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933854"/>
                  </a:ext>
                </a:extLst>
              </a:tr>
              <a:tr h="83154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Enhancing guest satisfaction by improving the availability of data on the tourism services offered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Status analysis related to digitalization (what is the status quo of the destination and of the service providers?)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81211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Increasing turnover from tourism by professionalizing digital marketing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Determining the need for action in terms of training and data infrastructure, digital products (e .g . apps) and digital marketing tools (e .g . stakeholder platforms)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453169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group: Tourism organizations, tourism companies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Planning and implementing targeted measures in cooperation with the actors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917880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34C5-8A09-4F41-9D6E-89A1E167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3630" y="6281808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5C3F-D4C2-1D47-9E79-87AA5CA1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9" y="6264875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15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FD6C5E3-E52B-F47C-CB65-DA8B34C254D7}"/>
              </a:ext>
            </a:extLst>
          </p:cNvPr>
          <p:cNvSpPr txBox="1">
            <a:spLocks/>
          </p:cNvSpPr>
          <p:nvPr/>
        </p:nvSpPr>
        <p:spPr>
          <a:xfrm>
            <a:off x="729453" y="943872"/>
            <a:ext cx="10056556" cy="50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  <a:latin typeface="Arial Nova" panose="020B0504020202020204" pitchFamily="34" charset="0"/>
              </a:rPr>
              <a:t>Integrating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23370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0CE1-ADF1-1544-853C-04996B82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56" y="2284697"/>
            <a:ext cx="6183687" cy="8995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ova" panose="020B0504020202020204" pitchFamily="34" charset="0"/>
              </a:rPr>
              <a:t>Q &amp; A </a:t>
            </a:r>
            <a:br>
              <a:rPr lang="en-US" sz="3600" dirty="0">
                <a:latin typeface="Arial Nova" panose="020B0504020202020204" pitchFamily="34" charset="0"/>
              </a:rPr>
            </a:br>
            <a:br>
              <a:rPr lang="en-US" sz="3600" dirty="0">
                <a:latin typeface="Arial Nova" panose="020B0504020202020204" pitchFamily="34" charset="0"/>
              </a:rPr>
            </a:br>
            <a:r>
              <a:rPr lang="en-US" sz="3600" dirty="0">
                <a:latin typeface="Arial Nova" panose="020B05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5092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B3A9-8471-9B40-84C0-6E7CD1498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4" t="5916" r="-62" b="12931"/>
          <a:stretch/>
        </p:blipFill>
        <p:spPr>
          <a:xfrm>
            <a:off x="378823" y="336331"/>
            <a:ext cx="11416937" cy="6169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F4CDB-FD67-314A-AD54-EBF29A496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10" y="3450020"/>
            <a:ext cx="4925870" cy="3429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3253B-BCB5-3847-A4C2-8217F53B1D6C}"/>
              </a:ext>
            </a:extLst>
          </p:cNvPr>
          <p:cNvSpPr/>
          <p:nvPr/>
        </p:nvSpPr>
        <p:spPr>
          <a:xfrm>
            <a:off x="3132667" y="457784"/>
            <a:ext cx="5926666" cy="5926666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AC8E4EC7-8A9D-1341-9C6D-424E35B78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dirty="0"/>
              <a:t>Understanding the Tourism Value Chain and the Tourism Ecosystem through System Thinking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4D0ACE46-EBA2-1644-BDFA-5880EDE43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Trainer</a:t>
            </a:r>
          </a:p>
          <a:p>
            <a:r>
              <a:rPr lang="en-US" dirty="0"/>
              <a:t>November 2023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5818741-C0C1-8B4D-B03D-B97E827B7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1798" y="3518237"/>
            <a:ext cx="4974037" cy="498475"/>
          </a:xfrm>
        </p:spPr>
        <p:txBody>
          <a:bodyPr/>
          <a:lstStyle/>
          <a:p>
            <a:r>
              <a:rPr lang="en-US" dirty="0"/>
              <a:t>MODULE 1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2107F-6E19-1248-8B58-C71A998C6F80}"/>
              </a:ext>
            </a:extLst>
          </p:cNvPr>
          <p:cNvGrpSpPr/>
          <p:nvPr/>
        </p:nvGrpSpPr>
        <p:grpSpPr>
          <a:xfrm>
            <a:off x="5424917" y="4326676"/>
            <a:ext cx="1347954" cy="141454"/>
            <a:chOff x="5424917" y="3799886"/>
            <a:chExt cx="1347954" cy="1414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FE4E09-C842-A840-AF56-2FDDDDB43F06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1F635A-A5CA-7A4A-BCF1-050A22B3F465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F942D4-2065-A447-A794-05EC09138792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2FC17B-6C83-0941-BF5B-F6B99B14E9C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E10F0E-A144-184C-927D-984EDEABE741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C56FC3-9E43-8740-AED5-217C2E4BFE2F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15E8D-7505-FC4A-8482-821E3E70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40" y="789124"/>
            <a:ext cx="2035954" cy="7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8810-C15A-C249-A3AD-F31EEAB42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Developing Supply Chains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53DE-C653-EC47-9499-7CD0CBF4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9F477-1C07-4244-94E1-A3813638B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Session 4 </a:t>
            </a:r>
          </a:p>
        </p:txBody>
      </p:sp>
    </p:spTree>
    <p:extLst>
      <p:ext uri="{BB962C8B-B14F-4D97-AF65-F5344CB8AC3E}">
        <p14:creationId xmlns:p14="http://schemas.microsoft.com/office/powerpoint/2010/main" val="402458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7BD0-6D41-CF40-90DA-EC1E7182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FAFAE-80E8-6A40-A60F-308E37FB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650" y="6256407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047E6-E7E0-8641-BB2A-9949CDDC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3034" y="6256408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492E1B-24EC-A043-825B-44358E962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5486" y="1802606"/>
            <a:ext cx="8009752" cy="3252787"/>
          </a:xfrm>
        </p:spPr>
        <p:txBody>
          <a:bodyPr anchor="ctr"/>
          <a:lstStyle/>
          <a:p>
            <a:r>
              <a:rPr lang="en-US" dirty="0">
                <a:latin typeface="Arial Nova" panose="020B0504020202020204" pitchFamily="34" charset="0"/>
              </a:rPr>
              <a:t>DMO Development &amp; Stakeholders’ Integration</a:t>
            </a:r>
          </a:p>
          <a:p>
            <a:r>
              <a:rPr lang="en-US" dirty="0">
                <a:latin typeface="Arial Nova" panose="020B0504020202020204" pitchFamily="34" charset="0"/>
              </a:rPr>
              <a:t>Circular Economy</a:t>
            </a:r>
          </a:p>
          <a:p>
            <a:r>
              <a:rPr lang="en-US" dirty="0">
                <a:latin typeface="Arial Nova" panose="020B0504020202020204" pitchFamily="34" charset="0"/>
              </a:rPr>
              <a:t>Developing the supply chain in line with socio-cultural and environmental criteria</a:t>
            </a:r>
          </a:p>
          <a:p>
            <a:r>
              <a:rPr lang="en-US" dirty="0">
                <a:latin typeface="Arial Nova" panose="020B0504020202020204" pitchFamily="34" charset="0"/>
              </a:rPr>
              <a:t>Integrating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71037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0639A-9EAC-C04D-AD89-3D354358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5160" y="6264875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968A8-0A28-EC4D-B656-43CE1BDF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6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5</a:t>
            </a:fld>
            <a:endParaRPr lang="en-US" sz="800" dirty="0">
              <a:solidFill>
                <a:srgbClr val="949494"/>
              </a:solidFill>
            </a:endParaRPr>
          </a:p>
        </p:txBody>
      </p:sp>
      <p:pic>
        <p:nvPicPr>
          <p:cNvPr id="4" name="Picture 3" descr="A group of white rectangular boxes with black text&#10;&#10;Description automatically generated">
            <a:extLst>
              <a:ext uri="{FF2B5EF4-FFF2-40B4-BE49-F238E27FC236}">
                <a16:creationId xmlns:a16="http://schemas.microsoft.com/office/drawing/2014/main" id="{6F42E083-B7C7-919C-9994-F491C98C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39" y="1437386"/>
            <a:ext cx="8612521" cy="3896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1C360-5C9F-A1E3-3E67-70933D5BA8E3}"/>
              </a:ext>
            </a:extLst>
          </p:cNvPr>
          <p:cNvSpPr txBox="1"/>
          <p:nvPr/>
        </p:nvSpPr>
        <p:spPr>
          <a:xfrm>
            <a:off x="1219200" y="5113086"/>
            <a:ext cx="10406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Arial Nova" panose="020B0504020202020204" pitchFamily="34" charset="0"/>
              </a:rPr>
              <a:t>Value creation strategies and entry points for development cooperation to promote regional tourism value added 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E68F9E-8DA3-309A-3913-CAAD2399CB3C}"/>
              </a:ext>
            </a:extLst>
          </p:cNvPr>
          <p:cNvSpPr txBox="1">
            <a:spLocks/>
          </p:cNvSpPr>
          <p:nvPr/>
        </p:nvSpPr>
        <p:spPr>
          <a:xfrm>
            <a:off x="1385047" y="816926"/>
            <a:ext cx="7436223" cy="423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" panose="020B0504020202020204" pitchFamily="34" charset="0"/>
              </a:rPr>
              <a:t>DMO Development &amp; Stakeholders’ Integration</a:t>
            </a:r>
          </a:p>
        </p:txBody>
      </p:sp>
    </p:spTree>
    <p:extLst>
      <p:ext uri="{BB962C8B-B14F-4D97-AF65-F5344CB8AC3E}">
        <p14:creationId xmlns:p14="http://schemas.microsoft.com/office/powerpoint/2010/main" val="406095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07555C5-E7DE-E44F-9E91-D44A9D0D5F1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0577" b="20577"/>
          <a:stretch/>
        </p:blipFill>
        <p:spPr>
          <a:xfrm>
            <a:off x="430306" y="1993239"/>
            <a:ext cx="5665694" cy="22215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67042-B249-8E45-BC0E-78513E85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 Nova" panose="020B0504020202020204" pitchFamily="34" charset="0"/>
              </a:rPr>
              <a:t>The right Choice to solve complex issues in Tourism Ecosystems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7D4B751-11B1-6A40-AD63-46B84C3E7C7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19959" b="19959"/>
          <a:stretch/>
        </p:blipFill>
        <p:spPr>
          <a:xfrm>
            <a:off x="5737516" y="2036548"/>
            <a:ext cx="5549153" cy="2221590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B51A17-9E2B-344B-8A45-4A02687A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5540" y="6265476"/>
            <a:ext cx="1275384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sz="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7377F8-B937-834B-B339-201B7ECD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5567" y="6256409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6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0F66E7-020E-E82C-A1FB-D3401EABEAFE}"/>
              </a:ext>
            </a:extLst>
          </p:cNvPr>
          <p:cNvSpPr txBox="1">
            <a:spLocks/>
          </p:cNvSpPr>
          <p:nvPr/>
        </p:nvSpPr>
        <p:spPr>
          <a:xfrm>
            <a:off x="1842247" y="1397209"/>
            <a:ext cx="7436223" cy="423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" panose="020B0504020202020204" pitchFamily="34" charset="0"/>
              </a:rPr>
              <a:t>DMO Development</a:t>
            </a:r>
          </a:p>
        </p:txBody>
      </p:sp>
    </p:spTree>
    <p:extLst>
      <p:ext uri="{BB962C8B-B14F-4D97-AF65-F5344CB8AC3E}">
        <p14:creationId xmlns:p14="http://schemas.microsoft.com/office/powerpoint/2010/main" val="206535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ED621B-A08B-051B-694C-4801B1ED6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55715"/>
              </p:ext>
            </p:extLst>
          </p:nvPr>
        </p:nvGraphicFramePr>
        <p:xfrm>
          <a:off x="1014376" y="1889557"/>
          <a:ext cx="9859077" cy="439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365">
                  <a:extLst>
                    <a:ext uri="{9D8B030D-6E8A-4147-A177-3AD203B41FA5}">
                      <a16:colId xmlns:a16="http://schemas.microsoft.com/office/drawing/2014/main" val="1125128206"/>
                    </a:ext>
                  </a:extLst>
                </a:gridCol>
                <a:gridCol w="5700712">
                  <a:extLst>
                    <a:ext uri="{9D8B030D-6E8A-4147-A177-3AD203B41FA5}">
                      <a16:colId xmlns:a16="http://schemas.microsoft.com/office/drawing/2014/main" val="1019483810"/>
                    </a:ext>
                  </a:extLst>
                </a:gridCol>
              </a:tblGrid>
              <a:tr h="460331"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   Potential Procedures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933854"/>
                  </a:ext>
                </a:extLst>
              </a:tr>
              <a:tr h="83154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Creating the organizational conditions for long-term tourism development geared to adding value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KR" sz="2000" dirty="0">
                          <a:latin typeface="Arial Nova" panose="020B0504020202020204" pitchFamily="34" charset="0"/>
                        </a:rPr>
                        <a:t>Analyzing the </a:t>
                      </a:r>
                      <a:r>
                        <a:rPr lang="en-US" sz="2000" dirty="0">
                          <a:latin typeface="Arial Nova" panose="020B0504020202020204" pitchFamily="34" charset="0"/>
                        </a:rPr>
                        <a:t>status of organizational frameworks at the destination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Initiating a participatory process to develop efficient DMO structures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81211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Consolidating the tasks of development cooperation, thereby ensuring that interventions have a lasting impact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Analyzing the destination’s competitiveness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Establishing</a:t>
                      </a:r>
                      <a:r>
                        <a:rPr lang="en-KR" sz="2000" dirty="0">
                          <a:latin typeface="Arial Nova" panose="020B0504020202020204" pitchFamily="34" charset="0"/>
                        </a:rPr>
                        <a:t>Accepted Standards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453169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Target group: Public authorities at regional or national level, existing tourism organizations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Developing a destination management concept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Implementing and strategically supporting the DMO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917880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34C5-8A09-4F41-9D6E-89A1E167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3630" y="6281808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5C3F-D4C2-1D47-9E79-87AA5CA1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9" y="6264875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7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FD6C5E3-E52B-F47C-CB65-DA8B34C254D7}"/>
              </a:ext>
            </a:extLst>
          </p:cNvPr>
          <p:cNvSpPr txBox="1">
            <a:spLocks/>
          </p:cNvSpPr>
          <p:nvPr/>
        </p:nvSpPr>
        <p:spPr>
          <a:xfrm>
            <a:off x="816897" y="1018013"/>
            <a:ext cx="10056556" cy="50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" panose="020B0504020202020204" pitchFamily="34" charset="0"/>
              </a:rPr>
              <a:t>DMO Development</a:t>
            </a:r>
            <a:endParaRPr lang="en-US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8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880F2A7-4697-8648-B852-E4A1215AA3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0172" r="10172"/>
          <a:stretch/>
        </p:blipFill>
        <p:spPr>
          <a:xfrm>
            <a:off x="484093" y="2089987"/>
            <a:ext cx="3696097" cy="22845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3" y="4718930"/>
            <a:ext cx="2810435" cy="14325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Tradition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C9488DD-5FA6-5A45-AE16-169ABEE642D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2728" b="2728"/>
          <a:stretch/>
        </p:blipFill>
        <p:spPr>
          <a:xfrm>
            <a:off x="4339755" y="2089987"/>
            <a:ext cx="3620069" cy="2284568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27EAFAC-7BFB-6C48-80D8-7A8CE4682BA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t="2566" b="2566"/>
          <a:stretch/>
        </p:blipFill>
        <p:spPr>
          <a:xfrm>
            <a:off x="8119388" y="2089987"/>
            <a:ext cx="3620069" cy="228456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45078-58EB-7D4E-A9E3-1EE33DF1D98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9755" y="4718930"/>
            <a:ext cx="2810435" cy="14325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Handicrafts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E660C2-739B-2F47-B6B3-24D090BAE95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19388" y="4718930"/>
            <a:ext cx="2810435" cy="14325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Artifacts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8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981106A-DD91-B6E4-560C-79844CC8C3F8}"/>
              </a:ext>
            </a:extLst>
          </p:cNvPr>
          <p:cNvSpPr txBox="1">
            <a:spLocks/>
          </p:cNvSpPr>
          <p:nvPr/>
        </p:nvSpPr>
        <p:spPr>
          <a:xfrm>
            <a:off x="729448" y="1265915"/>
            <a:ext cx="10056556" cy="50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" panose="020B0504020202020204" pitchFamily="34" charset="0"/>
              </a:rPr>
              <a:t>Integrating Stakeholders in the Value Creation System</a:t>
            </a:r>
            <a:endParaRPr lang="en-US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6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ED621B-A08B-051B-694C-4801B1ED6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205164"/>
              </p:ext>
            </p:extLst>
          </p:nvPr>
        </p:nvGraphicFramePr>
        <p:xfrm>
          <a:off x="403787" y="1616685"/>
          <a:ext cx="11384426" cy="469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727">
                  <a:extLst>
                    <a:ext uri="{9D8B030D-6E8A-4147-A177-3AD203B41FA5}">
                      <a16:colId xmlns:a16="http://schemas.microsoft.com/office/drawing/2014/main" val="1125128206"/>
                    </a:ext>
                  </a:extLst>
                </a:gridCol>
                <a:gridCol w="6582699">
                  <a:extLst>
                    <a:ext uri="{9D8B030D-6E8A-4147-A177-3AD203B41FA5}">
                      <a16:colId xmlns:a16="http://schemas.microsoft.com/office/drawing/2014/main" val="1019483810"/>
                    </a:ext>
                  </a:extLst>
                </a:gridCol>
              </a:tblGrid>
              <a:tr h="460331"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Objectives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KR" sz="2000" dirty="0">
                          <a:latin typeface="Arial Nova" panose="020B0504020202020204" pitchFamily="34" charset="0"/>
                        </a:rPr>
                        <a:t>   Potential Procedures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933854"/>
                  </a:ext>
                </a:extLst>
              </a:tr>
              <a:tr h="83154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Creating market access for SMEs from neighboring sectors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Market analysis of potentials and obstacles to cooperation between SMEs and tourism enterprises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Weighing up the opportunities and risks posed by cooperation arrangements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81211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Increasing value added by integrating regional companies into the tourism value creation system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Identifying strategies to tap the market, e .g . end customer strategy or business-to-business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Possible solutions, e .g . tailoring the product to market requirements or combining marketing activities for providers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453169"/>
                  </a:ext>
                </a:extLst>
              </a:tr>
              <a:tr h="10342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ova" panose="020B0504020202020204" pitchFamily="34" charset="0"/>
                        </a:rPr>
                        <a:t>Target group: SMEs from neighboring sectors such as agriculture and crafts, and tourism enterprises</a:t>
                      </a:r>
                      <a:endParaRPr lang="en-KR" sz="2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Piloting solutions and evaluating their effectiveness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Consolidating ongoing tasks by establishing organizational structures and designing processes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Nova" panose="020B0504020202020204" pitchFamily="34" charset="0"/>
                        </a:rPr>
                        <a:t>Transferring successful solutions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917880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34C5-8A09-4F41-9D6E-89A1E167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3630" y="6281808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24 September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5C3F-D4C2-1D47-9E79-87AA5CA1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9" y="6264875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9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FD6C5E3-E52B-F47C-CB65-DA8B34C254D7}"/>
              </a:ext>
            </a:extLst>
          </p:cNvPr>
          <p:cNvSpPr txBox="1">
            <a:spLocks/>
          </p:cNvSpPr>
          <p:nvPr/>
        </p:nvSpPr>
        <p:spPr>
          <a:xfrm>
            <a:off x="729453" y="943872"/>
            <a:ext cx="10056556" cy="50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" panose="020B0504020202020204" pitchFamily="34" charset="0"/>
              </a:rPr>
              <a:t>Integrating Stakeholders in the Value Creation System</a:t>
            </a:r>
            <a:endParaRPr lang="en-US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9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5C9F"/>
      </a:dk2>
      <a:lt2>
        <a:srgbClr val="EDEDEF"/>
      </a:lt2>
      <a:accent1>
        <a:srgbClr val="008AD1"/>
      </a:accent1>
      <a:accent2>
        <a:srgbClr val="01B6ED"/>
      </a:accent2>
      <a:accent3>
        <a:srgbClr val="72C8DB"/>
      </a:accent3>
      <a:accent4>
        <a:srgbClr val="EA5A0D"/>
      </a:accent4>
      <a:accent5>
        <a:srgbClr val="FFDC0E"/>
      </a:accent5>
      <a:accent6>
        <a:srgbClr val="0A98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2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10468</TotalTime>
  <Words>780</Words>
  <Application>Microsoft Macintosh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Nova</vt:lpstr>
      <vt:lpstr>Calibri</vt:lpstr>
      <vt:lpstr>Office Theme</vt:lpstr>
      <vt:lpstr>Sustainable &amp; Smart Tourism</vt:lpstr>
      <vt:lpstr>Understanding the Tourism Value Chain and the Tourism Ecosystem through System Thinking</vt:lpstr>
      <vt:lpstr>Developing Supply Chains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Circular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Michalis Toanoglou</cp:lastModifiedBy>
  <cp:revision>480</cp:revision>
  <dcterms:created xsi:type="dcterms:W3CDTF">2023-02-25T10:22:15Z</dcterms:created>
  <dcterms:modified xsi:type="dcterms:W3CDTF">2023-09-24T16:17:04Z</dcterms:modified>
</cp:coreProperties>
</file>