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67" r:id="rId3"/>
    <p:sldId id="268" r:id="rId4"/>
    <p:sldId id="628" r:id="rId5"/>
    <p:sldId id="656" r:id="rId6"/>
    <p:sldId id="692" r:id="rId7"/>
    <p:sldId id="681" r:id="rId8"/>
    <p:sldId id="693" r:id="rId9"/>
    <p:sldId id="694" r:id="rId10"/>
    <p:sldId id="695" r:id="rId11"/>
    <p:sldId id="697" r:id="rId12"/>
    <p:sldId id="698" r:id="rId13"/>
    <p:sldId id="699" r:id="rId14"/>
    <p:sldId id="700" r:id="rId15"/>
    <p:sldId id="701" r:id="rId16"/>
    <p:sldId id="672" r:id="rId17"/>
    <p:sldId id="6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49" autoAdjust="0"/>
    <p:restoredTop sz="85206" autoAdjust="0"/>
  </p:normalViewPr>
  <p:slideViewPr>
    <p:cSldViewPr snapToGrid="0" snapToObjects="1">
      <p:cViewPr>
        <p:scale>
          <a:sx n="80" d="100"/>
          <a:sy n="80" d="100"/>
        </p:scale>
        <p:origin x="208" y="960"/>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7" d="100"/>
          <a:sy n="87" d="100"/>
        </p:scale>
        <p:origin x="26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2C166-8C0A-D5F5-4068-8A8BC56F7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a:extLst>
              <a:ext uri="{FF2B5EF4-FFF2-40B4-BE49-F238E27FC236}">
                <a16:creationId xmlns:a16="http://schemas.microsoft.com/office/drawing/2014/main" id="{5DFA9348-8D07-45BE-F46E-90B3924D2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6FCE7-95A2-B04F-96F3-1F517A8038A1}" type="datetimeFigureOut">
              <a:rPr lang="en-KR" smtClean="0"/>
              <a:t>10/15/23</a:t>
            </a:fld>
            <a:endParaRPr lang="en-KR"/>
          </a:p>
        </p:txBody>
      </p:sp>
      <p:sp>
        <p:nvSpPr>
          <p:cNvPr id="4" name="Footer Placeholder 3">
            <a:extLst>
              <a:ext uri="{FF2B5EF4-FFF2-40B4-BE49-F238E27FC236}">
                <a16:creationId xmlns:a16="http://schemas.microsoft.com/office/drawing/2014/main" id="{F67A7609-79AE-DF28-445C-0E096212FA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5" name="Slide Number Placeholder 4">
            <a:extLst>
              <a:ext uri="{FF2B5EF4-FFF2-40B4-BE49-F238E27FC236}">
                <a16:creationId xmlns:a16="http://schemas.microsoft.com/office/drawing/2014/main" id="{7EC091CC-705C-6D42-8EA9-F7EA9FE20E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5C31B3-29A6-DE42-B9CD-F001CA004CDC}" type="slidenum">
              <a:rPr lang="en-KR" smtClean="0"/>
              <a:t>‹#›</a:t>
            </a:fld>
            <a:endParaRPr lang="en-KR"/>
          </a:p>
        </p:txBody>
      </p:sp>
    </p:spTree>
    <p:extLst>
      <p:ext uri="{BB962C8B-B14F-4D97-AF65-F5344CB8AC3E}">
        <p14:creationId xmlns:p14="http://schemas.microsoft.com/office/powerpoint/2010/main" val="153194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10/15/23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15 October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15 October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ermaculturenews.org/2016/06/29/john-d-liu-interview-possible-rehabilitate-large-scale-damaged-ecosystems/"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373630"/>
            <a:ext cx="11860307" cy="4883979"/>
          </a:xfrm>
        </p:spPr>
        <p:txBody>
          <a:bodyPr>
            <a:normAutofit/>
          </a:bodyPr>
          <a:lstStyle/>
          <a:p>
            <a:pPr marL="0" indent="0">
              <a:lnSpc>
                <a:spcPct val="100000"/>
              </a:lnSpc>
              <a:buNone/>
            </a:pPr>
            <a:r>
              <a:rPr lang="en-US" sz="2400" b="1" i="1" dirty="0">
                <a:latin typeface="Arial Nova" panose="020B0504020202020204" pitchFamily="34" charset="0"/>
              </a:rPr>
              <a:t>Ecological restoration</a:t>
            </a:r>
          </a:p>
          <a:p>
            <a:pPr marL="0" indent="0">
              <a:lnSpc>
                <a:spcPct val="100000"/>
              </a:lnSpc>
              <a:buNone/>
            </a:pPr>
            <a:r>
              <a:rPr lang="en-US" sz="2400" i="1" dirty="0">
                <a:latin typeface="Arial Nova" panose="020B0504020202020204" pitchFamily="34" charset="0"/>
              </a:rPr>
              <a:t>It is the process of assisting the recovery of an ecosystem that has been degraded, damaged, or destroyed to reflect its intrinsic values and to provide goods and services that people value. The aim is to return the ecosystem to the condition it would have been in if degradation had not occurred, accounting for anticipated change.</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10</a:t>
            </a:fld>
            <a:endParaRPr lang="en-US" sz="800" dirty="0">
              <a:solidFill>
                <a:srgbClr val="949494"/>
              </a:solidFill>
            </a:endParaRPr>
          </a:p>
        </p:txBody>
      </p:sp>
      <p:sp>
        <p:nvSpPr>
          <p:cNvPr id="6" name="Title 1">
            <a:extLst>
              <a:ext uri="{FF2B5EF4-FFF2-40B4-BE49-F238E27FC236}">
                <a16:creationId xmlns:a16="http://schemas.microsoft.com/office/drawing/2014/main" id="{56C7F61C-5FE3-6194-8BFD-5016BF3E7551}"/>
              </a:ext>
            </a:extLst>
          </p:cNvPr>
          <p:cNvSpPr txBox="1">
            <a:spLocks/>
          </p:cNvSpPr>
          <p:nvPr/>
        </p:nvSpPr>
        <p:spPr>
          <a:xfrm>
            <a:off x="2179131" y="592523"/>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600" dirty="0">
                <a:latin typeface="Arial Nova" panose="020B0504020202020204" pitchFamily="34" charset="0"/>
              </a:rPr>
              <a:t>Ecological Restoration in Regenerative Tourism</a:t>
            </a:r>
          </a:p>
        </p:txBody>
      </p:sp>
      <p:pic>
        <p:nvPicPr>
          <p:cNvPr id="3" name="Picture 2" descr="A group of people in a boat&#10;&#10;Description automatically generated">
            <a:extLst>
              <a:ext uri="{FF2B5EF4-FFF2-40B4-BE49-F238E27FC236}">
                <a16:creationId xmlns:a16="http://schemas.microsoft.com/office/drawing/2014/main" id="{55CBB93A-49BC-311E-BB43-C2F672471E34}"/>
              </a:ext>
            </a:extLst>
          </p:cNvPr>
          <p:cNvPicPr>
            <a:picLocks noChangeAspect="1"/>
          </p:cNvPicPr>
          <p:nvPr/>
        </p:nvPicPr>
        <p:blipFill>
          <a:blip r:embed="rId2"/>
          <a:stretch>
            <a:fillRect/>
          </a:stretch>
        </p:blipFill>
        <p:spPr>
          <a:xfrm>
            <a:off x="5302595" y="3636049"/>
            <a:ext cx="4799497" cy="2819855"/>
          </a:xfrm>
          <a:prstGeom prst="rect">
            <a:avLst/>
          </a:prstGeom>
          <a:effectLst>
            <a:softEdge rad="128144"/>
          </a:effectLst>
        </p:spPr>
      </p:pic>
    </p:spTree>
    <p:extLst>
      <p:ext uri="{BB962C8B-B14F-4D97-AF65-F5344CB8AC3E}">
        <p14:creationId xmlns:p14="http://schemas.microsoft.com/office/powerpoint/2010/main" val="111637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373630"/>
            <a:ext cx="11860307" cy="4883979"/>
          </a:xfrm>
        </p:spPr>
        <p:txBody>
          <a:bodyPr>
            <a:normAutofit/>
          </a:bodyPr>
          <a:lstStyle/>
          <a:p>
            <a:pPr marL="0" indent="0">
              <a:lnSpc>
                <a:spcPct val="100000"/>
              </a:lnSpc>
              <a:buNone/>
            </a:pPr>
            <a:r>
              <a:rPr lang="en-US" sz="2400" b="1" i="1" dirty="0">
                <a:latin typeface="Arial Nova" panose="020B0504020202020204" pitchFamily="34" charset="0"/>
              </a:rPr>
              <a:t>Ecological restoration</a:t>
            </a:r>
          </a:p>
          <a:p>
            <a:pPr marL="0" indent="0">
              <a:lnSpc>
                <a:spcPct val="100000"/>
              </a:lnSpc>
              <a:buNone/>
            </a:pPr>
            <a:endParaRPr lang="en-US" sz="2400" b="1" i="1" dirty="0">
              <a:latin typeface="Arial Nova" panose="020B0504020202020204" pitchFamily="34" charset="0"/>
            </a:endParaRPr>
          </a:p>
          <a:p>
            <a:pPr marL="0" indent="0">
              <a:lnSpc>
                <a:spcPct val="100000"/>
              </a:lnSpc>
              <a:buNone/>
            </a:pPr>
            <a:r>
              <a:rPr lang="en-US" sz="2400" i="1" dirty="0">
                <a:latin typeface="Arial Nova" panose="020B0504020202020204" pitchFamily="34" charset="0"/>
              </a:rPr>
              <a:t>Regeneration is usually used as a synonym for restoration, but it is slightly different as in its meaning it also considers design and economic approaches.</a:t>
            </a:r>
          </a:p>
          <a:p>
            <a:pPr marL="0" indent="0">
              <a:lnSpc>
                <a:spcPct val="100000"/>
              </a:lnSpc>
              <a:buNone/>
            </a:pPr>
            <a:r>
              <a:rPr lang="en-US" sz="2400" i="1" dirty="0">
                <a:latin typeface="Arial Nova" panose="020B0504020202020204" pitchFamily="34" charset="0"/>
              </a:rPr>
              <a:t>The origin of the term comes from the scientific and biological world, where “regeneration” is used to describe the ability of some organisms to recreate certain parts of their bodies after being damaged. This ability is called “regenerative capacity”.</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11</a:t>
            </a:fld>
            <a:endParaRPr lang="en-US" sz="800" dirty="0">
              <a:solidFill>
                <a:srgbClr val="949494"/>
              </a:solidFill>
            </a:endParaRPr>
          </a:p>
        </p:txBody>
      </p:sp>
      <p:sp>
        <p:nvSpPr>
          <p:cNvPr id="6" name="Title 1">
            <a:extLst>
              <a:ext uri="{FF2B5EF4-FFF2-40B4-BE49-F238E27FC236}">
                <a16:creationId xmlns:a16="http://schemas.microsoft.com/office/drawing/2014/main" id="{56C7F61C-5FE3-6194-8BFD-5016BF3E7551}"/>
              </a:ext>
            </a:extLst>
          </p:cNvPr>
          <p:cNvSpPr txBox="1">
            <a:spLocks/>
          </p:cNvSpPr>
          <p:nvPr/>
        </p:nvSpPr>
        <p:spPr>
          <a:xfrm>
            <a:off x="2179131" y="592523"/>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600" dirty="0">
                <a:latin typeface="Arial Nova" panose="020B0504020202020204" pitchFamily="34" charset="0"/>
              </a:rPr>
              <a:t>Ecological Restoration in Regenerative Tourism</a:t>
            </a:r>
          </a:p>
        </p:txBody>
      </p:sp>
      <p:pic>
        <p:nvPicPr>
          <p:cNvPr id="5" name="Picture 4" descr="A collage of plants&#10;&#10;Description automatically generated">
            <a:extLst>
              <a:ext uri="{FF2B5EF4-FFF2-40B4-BE49-F238E27FC236}">
                <a16:creationId xmlns:a16="http://schemas.microsoft.com/office/drawing/2014/main" id="{4B7FE603-38DB-0F6C-838B-E5E33FC6B951}"/>
              </a:ext>
            </a:extLst>
          </p:cNvPr>
          <p:cNvPicPr>
            <a:picLocks noChangeAspect="1"/>
          </p:cNvPicPr>
          <p:nvPr/>
        </p:nvPicPr>
        <p:blipFill>
          <a:blip r:embed="rId2"/>
          <a:stretch>
            <a:fillRect/>
          </a:stretch>
        </p:blipFill>
        <p:spPr>
          <a:xfrm>
            <a:off x="3272589" y="4441329"/>
            <a:ext cx="6252410" cy="2373600"/>
          </a:xfrm>
          <a:prstGeom prst="rect">
            <a:avLst/>
          </a:prstGeom>
          <a:effectLst>
            <a:softEdge rad="142573"/>
          </a:effectLst>
        </p:spPr>
      </p:pic>
    </p:spTree>
    <p:extLst>
      <p:ext uri="{BB962C8B-B14F-4D97-AF65-F5344CB8AC3E}">
        <p14:creationId xmlns:p14="http://schemas.microsoft.com/office/powerpoint/2010/main" val="360551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373630"/>
            <a:ext cx="11860307" cy="4883979"/>
          </a:xfrm>
        </p:spPr>
        <p:txBody>
          <a:bodyPr>
            <a:normAutofit/>
          </a:bodyPr>
          <a:lstStyle/>
          <a:p>
            <a:pPr marL="0" indent="0">
              <a:lnSpc>
                <a:spcPct val="100000"/>
              </a:lnSpc>
              <a:buNone/>
            </a:pPr>
            <a:r>
              <a:rPr lang="en-US" sz="2400" b="1" i="1" dirty="0">
                <a:latin typeface="Arial Nova" panose="020B0504020202020204" pitchFamily="34" charset="0"/>
              </a:rPr>
              <a:t>Why Creating Regenerative Cultures?</a:t>
            </a:r>
          </a:p>
          <a:p>
            <a:pPr marL="0" indent="0">
              <a:lnSpc>
                <a:spcPct val="100000"/>
              </a:lnSpc>
              <a:buNone/>
            </a:pPr>
            <a:endParaRPr lang="en-US" sz="2400" b="1" i="1" dirty="0">
              <a:latin typeface="Arial Nova" panose="020B0504020202020204" pitchFamily="34" charset="0"/>
            </a:endParaRPr>
          </a:p>
          <a:p>
            <a:pPr marL="0" indent="0">
              <a:lnSpc>
                <a:spcPct val="100000"/>
              </a:lnSpc>
              <a:buNone/>
            </a:pPr>
            <a:r>
              <a:rPr lang="en-US" sz="2400" i="1" dirty="0">
                <a:latin typeface="Arial Nova" panose="020B0504020202020204" pitchFamily="34" charset="0"/>
              </a:rPr>
              <a:t>The short answer to why we should aim to create regenerative cultures together is simple: choosing the path of regeneration and cooperation will create a greater level of wellbeing, health, happiness and equality for everyone and all life; and in the process of co-creating a better future together, our lives will be more meaningful, fulfilling, creative and fun.</a:t>
            </a:r>
          </a:p>
          <a:p>
            <a:pPr marL="0" indent="0">
              <a:lnSpc>
                <a:spcPct val="100000"/>
              </a:lnSpc>
              <a:buNone/>
            </a:pPr>
            <a:endParaRPr lang="en-US" sz="2400" i="1"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12</a:t>
            </a:fld>
            <a:endParaRPr lang="en-US" sz="800" dirty="0">
              <a:solidFill>
                <a:srgbClr val="949494"/>
              </a:solidFill>
            </a:endParaRPr>
          </a:p>
        </p:txBody>
      </p:sp>
      <p:sp>
        <p:nvSpPr>
          <p:cNvPr id="6" name="Title 1">
            <a:extLst>
              <a:ext uri="{FF2B5EF4-FFF2-40B4-BE49-F238E27FC236}">
                <a16:creationId xmlns:a16="http://schemas.microsoft.com/office/drawing/2014/main" id="{56C7F61C-5FE3-6194-8BFD-5016BF3E7551}"/>
              </a:ext>
            </a:extLst>
          </p:cNvPr>
          <p:cNvSpPr txBox="1">
            <a:spLocks/>
          </p:cNvSpPr>
          <p:nvPr/>
        </p:nvSpPr>
        <p:spPr>
          <a:xfrm>
            <a:off x="2179131" y="592523"/>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600" dirty="0">
                <a:latin typeface="Arial Nova" panose="020B0504020202020204" pitchFamily="34" charset="0"/>
              </a:rPr>
              <a:t>Protecting Sociocultural Values and Empowering Communities to Thrive </a:t>
            </a:r>
          </a:p>
        </p:txBody>
      </p:sp>
      <p:pic>
        <p:nvPicPr>
          <p:cNvPr id="3" name="Picture 2" descr="A black background with green and orange text&#10;&#10;Description automatically generated">
            <a:extLst>
              <a:ext uri="{FF2B5EF4-FFF2-40B4-BE49-F238E27FC236}">
                <a16:creationId xmlns:a16="http://schemas.microsoft.com/office/drawing/2014/main" id="{2451AD27-C4FB-E123-7F4F-96D8774C5175}"/>
              </a:ext>
            </a:extLst>
          </p:cNvPr>
          <p:cNvPicPr>
            <a:picLocks noChangeAspect="1"/>
          </p:cNvPicPr>
          <p:nvPr/>
        </p:nvPicPr>
        <p:blipFill>
          <a:blip r:embed="rId2"/>
          <a:stretch>
            <a:fillRect/>
          </a:stretch>
        </p:blipFill>
        <p:spPr>
          <a:xfrm>
            <a:off x="3777901" y="4208004"/>
            <a:ext cx="5638800" cy="2247900"/>
          </a:xfrm>
          <a:prstGeom prst="rect">
            <a:avLst/>
          </a:prstGeom>
        </p:spPr>
      </p:pic>
    </p:spTree>
    <p:extLst>
      <p:ext uri="{BB962C8B-B14F-4D97-AF65-F5344CB8AC3E}">
        <p14:creationId xmlns:p14="http://schemas.microsoft.com/office/powerpoint/2010/main" val="2393006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571925"/>
            <a:ext cx="11860307" cy="4883979"/>
          </a:xfrm>
        </p:spPr>
        <p:txBody>
          <a:bodyPr>
            <a:normAutofit/>
          </a:bodyPr>
          <a:lstStyle/>
          <a:p>
            <a:pPr marL="0" indent="0">
              <a:lnSpc>
                <a:spcPct val="100000"/>
              </a:lnSpc>
              <a:buNone/>
            </a:pPr>
            <a:r>
              <a:rPr lang="en-US" sz="2400" b="1" i="1" dirty="0">
                <a:latin typeface="Arial Nova" panose="020B0504020202020204" pitchFamily="34" charset="0"/>
              </a:rPr>
              <a:t>Why Creating Regenerative Cultures?</a:t>
            </a:r>
          </a:p>
          <a:p>
            <a:pPr marL="0" indent="0">
              <a:lnSpc>
                <a:spcPct val="100000"/>
              </a:lnSpc>
              <a:buNone/>
            </a:pPr>
            <a:endParaRPr lang="en-US" sz="2400" b="1" i="1" dirty="0">
              <a:latin typeface="Arial Nova" panose="020B0504020202020204" pitchFamily="34" charset="0"/>
            </a:endParaRPr>
          </a:p>
          <a:p>
            <a:pPr marL="0" indent="0">
              <a:lnSpc>
                <a:spcPct val="100000"/>
              </a:lnSpc>
              <a:buNone/>
            </a:pPr>
            <a:r>
              <a:rPr lang="en-US" sz="2400" i="1" dirty="0">
                <a:latin typeface="Arial Nova" panose="020B0504020202020204" pitchFamily="34" charset="0"/>
              </a:rPr>
              <a:t>There is a wave of change manifesting a more thriving world, including people living or longing to live in community, in closer relationship with the rest of life. </a:t>
            </a:r>
          </a:p>
          <a:p>
            <a:pPr marL="0" indent="0">
              <a:lnSpc>
                <a:spcPct val="100000"/>
              </a:lnSpc>
              <a:buNone/>
            </a:pPr>
            <a:endParaRPr lang="en-US" sz="2400" i="1" dirty="0">
              <a:latin typeface="Arial Nova" panose="020B0504020202020204" pitchFamily="34" charset="0"/>
            </a:endParaRPr>
          </a:p>
          <a:p>
            <a:pPr marL="0" indent="0">
              <a:lnSpc>
                <a:spcPct val="100000"/>
              </a:lnSpc>
              <a:buNone/>
            </a:pPr>
            <a:r>
              <a:rPr lang="en-US" sz="2400" b="1" i="1" dirty="0">
                <a:latin typeface="Arial Nova" panose="020B0504020202020204" pitchFamily="34" charset="0"/>
              </a:rPr>
              <a:t>Regenerative Community Development, based on life’s and nature’s principles, provides a viable path toward that more thriving world and toward successful intentional communities.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13</a:t>
            </a:fld>
            <a:endParaRPr lang="en-US" sz="800" dirty="0">
              <a:solidFill>
                <a:srgbClr val="949494"/>
              </a:solidFill>
            </a:endParaRPr>
          </a:p>
        </p:txBody>
      </p:sp>
      <p:sp>
        <p:nvSpPr>
          <p:cNvPr id="6" name="Title 1">
            <a:extLst>
              <a:ext uri="{FF2B5EF4-FFF2-40B4-BE49-F238E27FC236}">
                <a16:creationId xmlns:a16="http://schemas.microsoft.com/office/drawing/2014/main" id="{56C7F61C-5FE3-6194-8BFD-5016BF3E7551}"/>
              </a:ext>
            </a:extLst>
          </p:cNvPr>
          <p:cNvSpPr txBox="1">
            <a:spLocks/>
          </p:cNvSpPr>
          <p:nvPr/>
        </p:nvSpPr>
        <p:spPr>
          <a:xfrm>
            <a:off x="2179131" y="592523"/>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600" dirty="0">
                <a:latin typeface="Arial Nova" panose="020B0504020202020204" pitchFamily="34" charset="0"/>
              </a:rPr>
              <a:t>Protecting Sociocultural Values and Empowering Communities to Thrive </a:t>
            </a:r>
          </a:p>
        </p:txBody>
      </p:sp>
    </p:spTree>
    <p:extLst>
      <p:ext uri="{BB962C8B-B14F-4D97-AF65-F5344CB8AC3E}">
        <p14:creationId xmlns:p14="http://schemas.microsoft.com/office/powerpoint/2010/main" val="14340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373630"/>
            <a:ext cx="11860307" cy="4883979"/>
          </a:xfrm>
        </p:spPr>
        <p:txBody>
          <a:bodyPr>
            <a:normAutofit/>
          </a:bodyPr>
          <a:lstStyle/>
          <a:p>
            <a:pPr marL="0" indent="0">
              <a:lnSpc>
                <a:spcPct val="100000"/>
              </a:lnSpc>
              <a:buNone/>
            </a:pPr>
            <a:r>
              <a:rPr lang="en-US" sz="2400" b="1" i="1" dirty="0">
                <a:latin typeface="Arial Nova" panose="020B0504020202020204" pitchFamily="34" charset="0"/>
              </a:rPr>
              <a:t>Empowering Local Communities?</a:t>
            </a:r>
          </a:p>
          <a:p>
            <a:pPr marL="0" indent="0">
              <a:lnSpc>
                <a:spcPct val="100000"/>
              </a:lnSpc>
              <a:buNone/>
            </a:pPr>
            <a:endParaRPr lang="en-US" sz="2400" b="1" i="1" dirty="0">
              <a:latin typeface="Arial Nova" panose="020B0504020202020204" pitchFamily="34" charset="0"/>
            </a:endParaRPr>
          </a:p>
          <a:p>
            <a:pPr marL="0" indent="0">
              <a:lnSpc>
                <a:spcPct val="100000"/>
              </a:lnSpc>
              <a:buNone/>
            </a:pPr>
            <a:r>
              <a:rPr lang="en-US" sz="2400" i="1" dirty="0">
                <a:latin typeface="Arial Nova" panose="020B0504020202020204" pitchFamily="34" charset="0"/>
              </a:rPr>
              <a:t>Regenerative Communities are collaborating with local social impact organizations to create a new Collaborative Governance Model.</a:t>
            </a:r>
          </a:p>
          <a:p>
            <a:pPr marL="0" indent="0">
              <a:lnSpc>
                <a:spcPct val="100000"/>
              </a:lnSpc>
              <a:buNone/>
            </a:pPr>
            <a:endParaRPr lang="en-US" sz="2400" i="1" dirty="0">
              <a:latin typeface="Arial Nova" panose="020B0504020202020204" pitchFamily="34" charset="0"/>
            </a:endParaRPr>
          </a:p>
          <a:p>
            <a:pPr marL="0" indent="0">
              <a:lnSpc>
                <a:spcPct val="100000"/>
              </a:lnSpc>
              <a:buNone/>
            </a:pPr>
            <a:r>
              <a:rPr lang="en-US" sz="2400" b="1" i="1" dirty="0">
                <a:latin typeface="Arial Nova" panose="020B0504020202020204" pitchFamily="34" charset="0"/>
              </a:rPr>
              <a:t> Bringing together communities using a holistic approach to foster collective wellbeing, increasing potential for rural and regional towns to thrive.</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14</a:t>
            </a:fld>
            <a:endParaRPr lang="en-US" sz="800" dirty="0">
              <a:solidFill>
                <a:srgbClr val="949494"/>
              </a:solidFill>
            </a:endParaRPr>
          </a:p>
        </p:txBody>
      </p:sp>
      <p:sp>
        <p:nvSpPr>
          <p:cNvPr id="6" name="Title 1">
            <a:extLst>
              <a:ext uri="{FF2B5EF4-FFF2-40B4-BE49-F238E27FC236}">
                <a16:creationId xmlns:a16="http://schemas.microsoft.com/office/drawing/2014/main" id="{56C7F61C-5FE3-6194-8BFD-5016BF3E7551}"/>
              </a:ext>
            </a:extLst>
          </p:cNvPr>
          <p:cNvSpPr txBox="1">
            <a:spLocks/>
          </p:cNvSpPr>
          <p:nvPr/>
        </p:nvSpPr>
        <p:spPr>
          <a:xfrm>
            <a:off x="2179131" y="592523"/>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600" dirty="0">
                <a:latin typeface="Arial Nova" panose="020B0504020202020204" pitchFamily="34" charset="0"/>
              </a:rPr>
              <a:t>Protecting Sociocultural Values and Empowering Communities to Thrive </a:t>
            </a:r>
          </a:p>
        </p:txBody>
      </p:sp>
    </p:spTree>
    <p:extLst>
      <p:ext uri="{BB962C8B-B14F-4D97-AF65-F5344CB8AC3E}">
        <p14:creationId xmlns:p14="http://schemas.microsoft.com/office/powerpoint/2010/main" val="304207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pink sign with black text&#10;&#10;Description automatically generated">
            <a:extLst>
              <a:ext uri="{FF2B5EF4-FFF2-40B4-BE49-F238E27FC236}">
                <a16:creationId xmlns:a16="http://schemas.microsoft.com/office/drawing/2014/main" id="{1F947FEF-A530-154C-9067-31DDB16820D0}"/>
              </a:ext>
            </a:extLst>
          </p:cNvPr>
          <p:cNvPicPr>
            <a:picLocks noChangeAspect="1"/>
          </p:cNvPicPr>
          <p:nvPr/>
        </p:nvPicPr>
        <p:blipFill>
          <a:blip r:embed="rId2"/>
          <a:stretch>
            <a:fillRect/>
          </a:stretch>
        </p:blipFill>
        <p:spPr>
          <a:xfrm>
            <a:off x="7214972" y="2086529"/>
            <a:ext cx="4800763" cy="3638473"/>
          </a:xfrm>
          <a:prstGeom prst="rect">
            <a:avLst/>
          </a:prstGeom>
        </p:spPr>
      </p:pic>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556264"/>
            <a:ext cx="11860307" cy="4883979"/>
          </a:xfrm>
        </p:spPr>
        <p:txBody>
          <a:bodyPr>
            <a:normAutofit/>
          </a:bodyPr>
          <a:lstStyle/>
          <a:p>
            <a:pPr marL="0" indent="0">
              <a:lnSpc>
                <a:spcPct val="100000"/>
              </a:lnSpc>
              <a:buNone/>
            </a:pPr>
            <a:r>
              <a:rPr lang="en-US" sz="2400" b="1" i="1" dirty="0">
                <a:latin typeface="Arial Nova" panose="020B0504020202020204" pitchFamily="34" charset="0"/>
              </a:rPr>
              <a:t>Empowering Local Communities</a:t>
            </a:r>
          </a:p>
          <a:p>
            <a:pPr marL="0" indent="0">
              <a:lnSpc>
                <a:spcPct val="100000"/>
              </a:lnSpc>
              <a:buNone/>
            </a:pPr>
            <a:endParaRPr lang="en-US" sz="2400" b="1" i="1" dirty="0">
              <a:latin typeface="Arial Nova" panose="020B0504020202020204" pitchFamily="34" charset="0"/>
            </a:endParaRPr>
          </a:p>
          <a:p>
            <a:pPr marL="0" indent="0">
              <a:lnSpc>
                <a:spcPct val="100000"/>
              </a:lnSpc>
              <a:buNone/>
            </a:pPr>
            <a:r>
              <a:rPr lang="en-US" sz="2400" i="1" dirty="0">
                <a:latin typeface="Arial Nova" panose="020B0504020202020204" pitchFamily="34" charset="0"/>
              </a:rPr>
              <a:t>Discussing Cases of Regenerative Communities</a:t>
            </a:r>
          </a:p>
          <a:p>
            <a:pPr marL="0" indent="0">
              <a:lnSpc>
                <a:spcPct val="100000"/>
              </a:lnSpc>
              <a:buNone/>
            </a:pPr>
            <a:endParaRPr lang="en-US" sz="2400" i="1" dirty="0">
              <a:latin typeface="Arial Nova" panose="020B0504020202020204" pitchFamily="34" charset="0"/>
            </a:endParaRPr>
          </a:p>
          <a:p>
            <a:pPr marL="0" indent="0">
              <a:lnSpc>
                <a:spcPct val="100000"/>
              </a:lnSpc>
              <a:buNone/>
            </a:pPr>
            <a:r>
              <a:rPr lang="en-US" sz="2400" b="1" i="1" dirty="0">
                <a:latin typeface="Arial Nova" panose="020B0504020202020204" pitchFamily="34" charset="0"/>
              </a:rPr>
              <a:t> A new Collaborative Governance Model for HUM</a:t>
            </a:r>
          </a:p>
          <a:p>
            <a:pPr marL="0" indent="0">
              <a:lnSpc>
                <a:spcPct val="100000"/>
              </a:lnSpc>
              <a:buNone/>
            </a:pPr>
            <a:r>
              <a:rPr lang="en-US" sz="2400" b="1" i="1" dirty="0">
                <a:latin typeface="Arial Nova" panose="020B0504020202020204" pitchFamily="34" charset="0"/>
              </a:rPr>
              <a:t>(Australia)</a:t>
            </a:r>
          </a:p>
          <a:p>
            <a:pPr marL="0" indent="0">
              <a:lnSpc>
                <a:spcPct val="100000"/>
              </a:lnSpc>
              <a:buNone/>
            </a:pPr>
            <a:endParaRPr lang="en-US" sz="2400" b="1" i="1" dirty="0">
              <a:latin typeface="Arial Nova" panose="020B0504020202020204" pitchFamily="34" charset="0"/>
            </a:endParaRPr>
          </a:p>
          <a:p>
            <a:pPr marL="0" indent="0">
              <a:lnSpc>
                <a:spcPct val="100000"/>
              </a:lnSpc>
              <a:buNone/>
            </a:pPr>
            <a:endParaRPr lang="en-US" sz="2400" b="1" i="1"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15</a:t>
            </a:fld>
            <a:endParaRPr lang="en-US" sz="800" dirty="0">
              <a:solidFill>
                <a:srgbClr val="949494"/>
              </a:solidFill>
            </a:endParaRPr>
          </a:p>
        </p:txBody>
      </p:sp>
      <p:sp>
        <p:nvSpPr>
          <p:cNvPr id="6" name="Title 1">
            <a:extLst>
              <a:ext uri="{FF2B5EF4-FFF2-40B4-BE49-F238E27FC236}">
                <a16:creationId xmlns:a16="http://schemas.microsoft.com/office/drawing/2014/main" id="{56C7F61C-5FE3-6194-8BFD-5016BF3E7551}"/>
              </a:ext>
            </a:extLst>
          </p:cNvPr>
          <p:cNvSpPr txBox="1">
            <a:spLocks/>
          </p:cNvSpPr>
          <p:nvPr/>
        </p:nvSpPr>
        <p:spPr>
          <a:xfrm>
            <a:off x="2179131" y="592523"/>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600" dirty="0">
                <a:latin typeface="Arial Nova" panose="020B0504020202020204" pitchFamily="34" charset="0"/>
              </a:rPr>
              <a:t>Protecting Sociocultural Values and Empowering Communities to Thrive </a:t>
            </a:r>
          </a:p>
        </p:txBody>
      </p:sp>
    </p:spTree>
    <p:extLst>
      <p:ext uri="{BB962C8B-B14F-4D97-AF65-F5344CB8AC3E}">
        <p14:creationId xmlns:p14="http://schemas.microsoft.com/office/powerpoint/2010/main" val="3172333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641-E1C2-D203-7D20-00E7F9BD4B4A}"/>
              </a:ext>
            </a:extLst>
          </p:cNvPr>
          <p:cNvSpPr>
            <a:spLocks noGrp="1"/>
          </p:cNvSpPr>
          <p:nvPr>
            <p:ph type="title"/>
          </p:nvPr>
        </p:nvSpPr>
        <p:spPr>
          <a:xfrm>
            <a:off x="2506209" y="723555"/>
            <a:ext cx="7179582" cy="785528"/>
          </a:xfrm>
        </p:spPr>
        <p:txBody>
          <a:bodyPr/>
          <a:lstStyle/>
          <a:p>
            <a:pPr algn="ctr"/>
            <a:r>
              <a:rPr lang="en-KR" dirty="0"/>
              <a:t>Discussion about  Regenerative Communities</a:t>
            </a:r>
          </a:p>
        </p:txBody>
      </p:sp>
      <p:pic>
        <p:nvPicPr>
          <p:cNvPr id="4" name="Picture 3" descr="A purple and white flyer with text and people raising their hands&#10;&#10;Description automatically generated">
            <a:extLst>
              <a:ext uri="{FF2B5EF4-FFF2-40B4-BE49-F238E27FC236}">
                <a16:creationId xmlns:a16="http://schemas.microsoft.com/office/drawing/2014/main" id="{8891CD0C-F940-9264-7815-38358F52B6CB}"/>
              </a:ext>
            </a:extLst>
          </p:cNvPr>
          <p:cNvPicPr>
            <a:picLocks noChangeAspect="1"/>
          </p:cNvPicPr>
          <p:nvPr/>
        </p:nvPicPr>
        <p:blipFill>
          <a:blip r:embed="rId2"/>
          <a:stretch>
            <a:fillRect/>
          </a:stretch>
        </p:blipFill>
        <p:spPr>
          <a:xfrm>
            <a:off x="5823434" y="1896706"/>
            <a:ext cx="5502436" cy="3910536"/>
          </a:xfrm>
          <a:prstGeom prst="rect">
            <a:avLst/>
          </a:prstGeom>
          <a:effectLst>
            <a:softEdge rad="134873"/>
          </a:effectLst>
        </p:spPr>
      </p:pic>
    </p:spTree>
    <p:extLst>
      <p:ext uri="{BB962C8B-B14F-4D97-AF65-F5344CB8AC3E}">
        <p14:creationId xmlns:p14="http://schemas.microsoft.com/office/powerpoint/2010/main" val="62648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296959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a:blip r:embed="rId2"/>
          <a:srcRect t="1847" b="1847"/>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p:txBody>
          <a:bodyPr/>
          <a:lstStyle/>
          <a:p>
            <a:r>
              <a:rPr lang="en-US" sz="2600" dirty="0"/>
              <a:t>Introduction of Sustainable Tourism and the Need for a Regenerative Approach</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dirty="0"/>
              <a:t>MODULE 2 </a:t>
            </a:r>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21778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p:txBody>
          <a:bodyPr>
            <a:normAutofit/>
          </a:bodyPr>
          <a:lstStyle/>
          <a:p>
            <a:r>
              <a:rPr lang="en-US" sz="2800" dirty="0">
                <a:latin typeface="Arial Nova" panose="020B0504020202020204" pitchFamily="34" charset="0"/>
              </a:rPr>
              <a:t>Regenerative Tourism</a:t>
            </a:r>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r>
              <a:rPr lang="en-US" dirty="0">
                <a:latin typeface="Arial Nova" panose="020B0504020202020204" pitchFamily="34" charset="0"/>
              </a:rPr>
              <a:t>Wednesday</a:t>
            </a: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dirty="0">
                <a:latin typeface="Arial Nova" panose="020B0504020202020204" pitchFamily="34" charset="0"/>
              </a:rPr>
              <a:t>Session 3 </a:t>
            </a:r>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15 October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792104" y="1624907"/>
            <a:ext cx="7482032" cy="3252787"/>
          </a:xfrm>
        </p:spPr>
        <p:txBody>
          <a:bodyPr anchor="ctr">
            <a:normAutofit/>
          </a:bodyPr>
          <a:lstStyle/>
          <a:p>
            <a:r>
              <a:rPr lang="en-US" dirty="0">
                <a:latin typeface="Arial Nova" panose="020B0504020202020204" pitchFamily="34" charset="0"/>
              </a:rPr>
              <a:t>Understanding Regenerative Tourism</a:t>
            </a:r>
          </a:p>
          <a:p>
            <a:r>
              <a:rPr lang="en-US" dirty="0">
                <a:latin typeface="Arial Nova" panose="020B0504020202020204" pitchFamily="34" charset="0"/>
              </a:rPr>
              <a:t>Ecological Restoration in Regenerative Tourism</a:t>
            </a:r>
          </a:p>
          <a:p>
            <a:r>
              <a:rPr lang="en-US" dirty="0">
                <a:latin typeface="Arial Nova" panose="020B0504020202020204" pitchFamily="34" charset="0"/>
              </a:rPr>
              <a:t>Protecting Sociocultural Values and Empowering Communities to Thrive</a:t>
            </a:r>
          </a:p>
        </p:txBody>
      </p:sp>
    </p:spTree>
    <p:extLst>
      <p:ext uri="{BB962C8B-B14F-4D97-AF65-F5344CB8AC3E}">
        <p14:creationId xmlns:p14="http://schemas.microsoft.com/office/powerpoint/2010/main" val="364696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green and brown scheme&#10;&#10;Description automatically generated with medium confidence">
            <a:extLst>
              <a:ext uri="{FF2B5EF4-FFF2-40B4-BE49-F238E27FC236}">
                <a16:creationId xmlns:a16="http://schemas.microsoft.com/office/drawing/2014/main" id="{F6B0FEC6-1AF7-AE80-0EBF-C42BC71084BC}"/>
              </a:ext>
            </a:extLst>
          </p:cNvPr>
          <p:cNvPicPr>
            <a:picLocks noChangeAspect="1"/>
          </p:cNvPicPr>
          <p:nvPr/>
        </p:nvPicPr>
        <p:blipFill>
          <a:blip r:embed="rId2"/>
          <a:stretch>
            <a:fillRect/>
          </a:stretch>
        </p:blipFill>
        <p:spPr>
          <a:xfrm>
            <a:off x="1117600" y="626763"/>
            <a:ext cx="8411200" cy="4731300"/>
          </a:xfrm>
          <a:prstGeom prst="rect">
            <a:avLst/>
          </a:prstGeom>
        </p:spPr>
      </p:pic>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5023380"/>
            <a:ext cx="11860307" cy="1432524"/>
          </a:xfrm>
        </p:spPr>
        <p:txBody>
          <a:bodyPr>
            <a:normAutofit/>
          </a:bodyPr>
          <a:lstStyle/>
          <a:p>
            <a:pPr marL="0" indent="0">
              <a:buNone/>
            </a:pPr>
            <a:r>
              <a:rPr lang="en-US" sz="2400" dirty="0">
                <a:latin typeface="Arial Nova" panose="020B0504020202020204" pitchFamily="34" charset="0"/>
              </a:rPr>
              <a:t>Regenerative tourism ensures that tourism gives back more to people and places than it takes. Tourism must add more than only economic value, it must actively enrich our communities and help protect and restore our environment.</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605088" y="626763"/>
            <a:ext cx="7436223" cy="423267"/>
          </a:xfrm>
        </p:spPr>
        <p:txBody>
          <a:bodyPr/>
          <a:lstStyle/>
          <a:p>
            <a:r>
              <a:rPr lang="en-US" sz="2600" dirty="0">
                <a:latin typeface="Arial Nova" panose="020B0504020202020204" pitchFamily="34" charset="0"/>
              </a:rPr>
              <a:t>Understanding Regenerative Tourism</a:t>
            </a:r>
          </a:p>
        </p:txBody>
      </p:sp>
    </p:spTree>
    <p:extLst>
      <p:ext uri="{BB962C8B-B14F-4D97-AF65-F5344CB8AC3E}">
        <p14:creationId xmlns:p14="http://schemas.microsoft.com/office/powerpoint/2010/main" val="227658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2377888" y="227399"/>
            <a:ext cx="7436223" cy="423267"/>
          </a:xfrm>
        </p:spPr>
        <p:txBody>
          <a:bodyPr/>
          <a:lstStyle/>
          <a:p>
            <a:r>
              <a:rPr lang="en-US" sz="2600" dirty="0">
                <a:latin typeface="Arial Nova" panose="020B0504020202020204" pitchFamily="34" charset="0"/>
              </a:rPr>
              <a:t>Understanding Regenerative Tourism</a:t>
            </a:r>
          </a:p>
        </p:txBody>
      </p:sp>
      <p:pic>
        <p:nvPicPr>
          <p:cNvPr id="6" name="Picture 5" descr="A diagram of a product&#10;&#10;Description automatically generated">
            <a:extLst>
              <a:ext uri="{FF2B5EF4-FFF2-40B4-BE49-F238E27FC236}">
                <a16:creationId xmlns:a16="http://schemas.microsoft.com/office/drawing/2014/main" id="{47968697-7B8A-5E9D-4AEF-D204A91B1FA6}"/>
              </a:ext>
            </a:extLst>
          </p:cNvPr>
          <p:cNvPicPr>
            <a:picLocks noChangeAspect="1"/>
          </p:cNvPicPr>
          <p:nvPr/>
        </p:nvPicPr>
        <p:blipFill>
          <a:blip r:embed="rId2"/>
          <a:stretch>
            <a:fillRect/>
          </a:stretch>
        </p:blipFill>
        <p:spPr>
          <a:xfrm>
            <a:off x="268734" y="962526"/>
            <a:ext cx="10147044" cy="5668075"/>
          </a:xfrm>
          <a:prstGeom prst="rect">
            <a:avLst/>
          </a:prstGeom>
        </p:spPr>
      </p:pic>
    </p:spTree>
    <p:extLst>
      <p:ext uri="{BB962C8B-B14F-4D97-AF65-F5344CB8AC3E}">
        <p14:creationId xmlns:p14="http://schemas.microsoft.com/office/powerpoint/2010/main" val="250310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373631"/>
            <a:ext cx="11860307" cy="3263852"/>
          </a:xfrm>
        </p:spPr>
        <p:txBody>
          <a:bodyPr>
            <a:normAutofit/>
          </a:bodyPr>
          <a:lstStyle/>
          <a:p>
            <a:pPr marL="0" indent="0">
              <a:buNone/>
            </a:pPr>
            <a:r>
              <a:rPr lang="en-US" sz="2400" dirty="0">
                <a:latin typeface="Arial Nova" panose="020B0504020202020204" pitchFamily="34" charset="0"/>
              </a:rPr>
              <a:t>Beyond Sustainability</a:t>
            </a:r>
          </a:p>
          <a:p>
            <a:pPr marL="0" indent="0">
              <a:buNone/>
            </a:pPr>
            <a:endParaRPr lang="en-US" sz="2400" dirty="0">
              <a:latin typeface="Arial Nova" panose="020B0504020202020204" pitchFamily="34" charset="0"/>
            </a:endParaRPr>
          </a:p>
          <a:p>
            <a:pPr marL="0" indent="0">
              <a:buNone/>
            </a:pPr>
            <a:r>
              <a:rPr lang="en-US" sz="2400" i="1" dirty="0">
                <a:latin typeface="Arial Nova" panose="020B0504020202020204" pitchFamily="34" charset="0"/>
              </a:rPr>
              <a:t>Valuing Ecosystem Function higher than material things is the paradigm shift that determines whether we understand the meaning of our lives and survive or whether we remain ignorant and selfish and destroy our own habitat trying to gain more wealth or more power. If we reach this level of understanding, not only can everyone live on the Earth but the natural systems on Earth can reach their optimal ability to sustain life.</a:t>
            </a:r>
          </a:p>
          <a:p>
            <a:pPr marL="0" indent="0">
              <a:buNone/>
            </a:pPr>
            <a:r>
              <a:rPr lang="en-US" sz="2400" b="0" i="0" dirty="0">
                <a:solidFill>
                  <a:schemeClr val="tx1">
                    <a:lumMod val="50000"/>
                    <a:lumOff val="50000"/>
                  </a:schemeClr>
                </a:solidFill>
                <a:effectLst/>
                <a:latin typeface="sohne"/>
              </a:rPr>
              <a:t>— John D. Liu (</a:t>
            </a:r>
            <a:r>
              <a:rPr lang="en-US" sz="2400" b="0" i="0" u="sng" dirty="0">
                <a:solidFill>
                  <a:schemeClr val="tx1">
                    <a:lumMod val="50000"/>
                    <a:lumOff val="50000"/>
                  </a:schemeClr>
                </a:solidFill>
                <a:effectLst/>
                <a:latin typeface="sohne"/>
                <a:hlinkClick r:id="rId2">
                  <a:extLst>
                    <a:ext uri="{A12FA001-AC4F-418D-AE19-62706E023703}">
                      <ahyp:hlinkClr xmlns:ahyp="http://schemas.microsoft.com/office/drawing/2018/hyperlinkcolor" val="tx"/>
                    </a:ext>
                  </a:extLst>
                </a:hlinkClick>
              </a:rPr>
              <a:t>2016</a:t>
            </a:r>
            <a:r>
              <a:rPr lang="en-US" sz="2400" b="0" i="0" dirty="0">
                <a:solidFill>
                  <a:schemeClr val="tx1">
                    <a:lumMod val="50000"/>
                    <a:lumOff val="50000"/>
                  </a:schemeClr>
                </a:solidFill>
                <a:effectLst/>
                <a:latin typeface="sohne"/>
              </a:rPr>
              <a:t>)</a:t>
            </a:r>
            <a:endParaRPr lang="en-US" sz="2400" i="1" dirty="0">
              <a:solidFill>
                <a:schemeClr val="tx1">
                  <a:lumMod val="50000"/>
                  <a:lumOff val="50000"/>
                </a:schemeClr>
              </a:solidFill>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sp>
        <p:nvSpPr>
          <p:cNvPr id="6" name="Title 1">
            <a:extLst>
              <a:ext uri="{FF2B5EF4-FFF2-40B4-BE49-F238E27FC236}">
                <a16:creationId xmlns:a16="http://schemas.microsoft.com/office/drawing/2014/main" id="{56C7F61C-5FE3-6194-8BFD-5016BF3E7551}"/>
              </a:ext>
            </a:extLst>
          </p:cNvPr>
          <p:cNvSpPr txBox="1">
            <a:spLocks/>
          </p:cNvSpPr>
          <p:nvPr/>
        </p:nvSpPr>
        <p:spPr>
          <a:xfrm>
            <a:off x="2179131" y="592523"/>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600" dirty="0">
                <a:latin typeface="Arial Nova" panose="020B0504020202020204" pitchFamily="34" charset="0"/>
              </a:rPr>
              <a:t>Understanding Regenerative Tourism</a:t>
            </a:r>
          </a:p>
        </p:txBody>
      </p:sp>
      <p:pic>
        <p:nvPicPr>
          <p:cNvPr id="3" name="Picture 2" descr="A yellow text on a white background&#10;&#10;Description automatically generated">
            <a:extLst>
              <a:ext uri="{FF2B5EF4-FFF2-40B4-BE49-F238E27FC236}">
                <a16:creationId xmlns:a16="http://schemas.microsoft.com/office/drawing/2014/main" id="{5DE909A4-EB13-F764-B791-D2F692A94185}"/>
              </a:ext>
            </a:extLst>
          </p:cNvPr>
          <p:cNvPicPr>
            <a:picLocks noChangeAspect="1"/>
          </p:cNvPicPr>
          <p:nvPr/>
        </p:nvPicPr>
        <p:blipFill>
          <a:blip r:embed="rId3"/>
          <a:stretch>
            <a:fillRect/>
          </a:stretch>
        </p:blipFill>
        <p:spPr>
          <a:xfrm>
            <a:off x="2582779" y="4491789"/>
            <a:ext cx="8756334" cy="1296576"/>
          </a:xfrm>
          <a:prstGeom prst="rect">
            <a:avLst/>
          </a:prstGeom>
        </p:spPr>
      </p:pic>
    </p:spTree>
    <p:extLst>
      <p:ext uri="{BB962C8B-B14F-4D97-AF65-F5344CB8AC3E}">
        <p14:creationId xmlns:p14="http://schemas.microsoft.com/office/powerpoint/2010/main" val="377878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373630"/>
            <a:ext cx="11860307" cy="4883979"/>
          </a:xfrm>
        </p:spPr>
        <p:txBody>
          <a:bodyPr>
            <a:normAutofit/>
          </a:bodyPr>
          <a:lstStyle/>
          <a:p>
            <a:pPr marL="0" indent="0">
              <a:buNone/>
            </a:pPr>
            <a:r>
              <a:rPr lang="en-US" sz="2400" dirty="0">
                <a:latin typeface="Arial Nova" panose="020B0504020202020204" pitchFamily="34" charset="0"/>
              </a:rPr>
              <a:t>Beyond Sustainability</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"Sustainability" implies a state of balance, of maintaining what is already present without causing further damage. But we have already crossed numerous environmental boundaries. Our climate is changing at an unprecedented rate, biodiversity is decreasing, and our soils are degraded. Simply put, we missed the sustainability boat. (Paul Hawken)</a:t>
            </a:r>
          </a:p>
          <a:p>
            <a:pPr marL="0" indent="0">
              <a:buNone/>
            </a:pPr>
            <a:endParaRPr lang="en-US" sz="2400" dirty="0">
              <a:latin typeface="Arial Nova" panose="020B0504020202020204" pitchFamily="34" charset="0"/>
            </a:endParaRPr>
          </a:p>
          <a:p>
            <a:pPr marL="0" indent="0">
              <a:buNone/>
            </a:pPr>
            <a:r>
              <a:rPr lang="en-US" sz="2400" b="1" i="1" dirty="0">
                <a:latin typeface="Arial Nova" panose="020B0504020202020204" pitchFamily="34" charset="0"/>
              </a:rPr>
              <a:t>“Sustainability is about survival. The goal of sustainability is to find a way to live that doesn't cause harm to anything else. But we are way past sustainability.”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8</a:t>
            </a:fld>
            <a:endParaRPr lang="en-US" sz="800" dirty="0">
              <a:solidFill>
                <a:srgbClr val="949494"/>
              </a:solidFill>
            </a:endParaRPr>
          </a:p>
        </p:txBody>
      </p:sp>
      <p:sp>
        <p:nvSpPr>
          <p:cNvPr id="6" name="Title 1">
            <a:extLst>
              <a:ext uri="{FF2B5EF4-FFF2-40B4-BE49-F238E27FC236}">
                <a16:creationId xmlns:a16="http://schemas.microsoft.com/office/drawing/2014/main" id="{56C7F61C-5FE3-6194-8BFD-5016BF3E7551}"/>
              </a:ext>
            </a:extLst>
          </p:cNvPr>
          <p:cNvSpPr txBox="1">
            <a:spLocks/>
          </p:cNvSpPr>
          <p:nvPr/>
        </p:nvSpPr>
        <p:spPr>
          <a:xfrm>
            <a:off x="2179131" y="592523"/>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600" dirty="0">
                <a:latin typeface="Arial Nova" panose="020B0504020202020204" pitchFamily="34" charset="0"/>
              </a:rPr>
              <a:t>Understanding Regenerative Tourism</a:t>
            </a:r>
          </a:p>
        </p:txBody>
      </p:sp>
    </p:spTree>
    <p:extLst>
      <p:ext uri="{BB962C8B-B14F-4D97-AF65-F5344CB8AC3E}">
        <p14:creationId xmlns:p14="http://schemas.microsoft.com/office/powerpoint/2010/main" val="12952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373630"/>
            <a:ext cx="11860307" cy="4883979"/>
          </a:xfrm>
        </p:spPr>
        <p:txBody>
          <a:bodyPr>
            <a:normAutofit/>
          </a:bodyPr>
          <a:lstStyle/>
          <a:p>
            <a:pPr marL="0" indent="0">
              <a:buNone/>
            </a:pPr>
            <a:r>
              <a:rPr lang="en-US" sz="2400" dirty="0">
                <a:latin typeface="Arial Nova" panose="020B0504020202020204" pitchFamily="34" charset="0"/>
              </a:rPr>
              <a:t>Beyond Sustainability</a:t>
            </a:r>
          </a:p>
          <a:p>
            <a:pPr marL="0" indent="0">
              <a:buNone/>
            </a:pPr>
            <a:endParaRPr lang="en-US" sz="2400" dirty="0">
              <a:latin typeface="Arial Nova" panose="020B0504020202020204" pitchFamily="34" charset="0"/>
            </a:endParaRPr>
          </a:p>
          <a:p>
            <a:pPr marL="0" indent="0">
              <a:lnSpc>
                <a:spcPct val="100000"/>
              </a:lnSpc>
              <a:buNone/>
            </a:pPr>
            <a:r>
              <a:rPr lang="en-US" sz="2400" i="1" dirty="0">
                <a:latin typeface="Arial Nova" panose="020B0504020202020204" pitchFamily="34" charset="0"/>
              </a:rPr>
              <a:t>A regenerative culture encompasses everything from regenerative agriculture, which restores soil health and biodiversity, to regenerative economics, which aims to circulate wealth in equitable, inclusive ways. It encompasses social regeneration too, building resilient communities that can adapt to change and are fair and inclusive. </a:t>
            </a:r>
          </a:p>
          <a:p>
            <a:pPr marL="0" indent="0">
              <a:lnSpc>
                <a:spcPct val="100000"/>
              </a:lnSpc>
              <a:buNone/>
            </a:pPr>
            <a:endParaRPr lang="en-US" sz="2400" i="1" dirty="0">
              <a:latin typeface="Arial Nova" panose="020B0504020202020204" pitchFamily="34" charset="0"/>
            </a:endParaRPr>
          </a:p>
          <a:p>
            <a:pPr marL="0" indent="0">
              <a:lnSpc>
                <a:spcPct val="100000"/>
              </a:lnSpc>
              <a:buNone/>
            </a:pPr>
            <a:r>
              <a:rPr lang="en-US" sz="2400" b="1" i="1" dirty="0">
                <a:latin typeface="Arial Nova" panose="020B0504020202020204" pitchFamily="34" charset="0"/>
              </a:rPr>
              <a:t>It is about evolving consciously, learning from nature and traditional indigenous knowledge, and creating systems that benefit all forms of life.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9</a:t>
            </a:fld>
            <a:endParaRPr lang="en-US" sz="800" dirty="0">
              <a:solidFill>
                <a:srgbClr val="949494"/>
              </a:solidFill>
            </a:endParaRPr>
          </a:p>
        </p:txBody>
      </p:sp>
      <p:sp>
        <p:nvSpPr>
          <p:cNvPr id="6" name="Title 1">
            <a:extLst>
              <a:ext uri="{FF2B5EF4-FFF2-40B4-BE49-F238E27FC236}">
                <a16:creationId xmlns:a16="http://schemas.microsoft.com/office/drawing/2014/main" id="{56C7F61C-5FE3-6194-8BFD-5016BF3E7551}"/>
              </a:ext>
            </a:extLst>
          </p:cNvPr>
          <p:cNvSpPr txBox="1">
            <a:spLocks/>
          </p:cNvSpPr>
          <p:nvPr/>
        </p:nvSpPr>
        <p:spPr>
          <a:xfrm>
            <a:off x="2179131" y="592523"/>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600" dirty="0">
                <a:latin typeface="Arial Nova" panose="020B0504020202020204" pitchFamily="34" charset="0"/>
              </a:rPr>
              <a:t>Understanding Regenerative Tourism</a:t>
            </a:r>
          </a:p>
        </p:txBody>
      </p:sp>
    </p:spTree>
    <p:extLst>
      <p:ext uri="{BB962C8B-B14F-4D97-AF65-F5344CB8AC3E}">
        <p14:creationId xmlns:p14="http://schemas.microsoft.com/office/powerpoint/2010/main" val="1765080623"/>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12668</TotalTime>
  <Words>821</Words>
  <Application>Microsoft Macintosh PowerPoint</Application>
  <PresentationFormat>Widescreen</PresentationFormat>
  <Paragraphs>92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sohne</vt:lpstr>
      <vt:lpstr>Arial</vt:lpstr>
      <vt:lpstr>Arial Nova</vt:lpstr>
      <vt:lpstr>Calibri</vt:lpstr>
      <vt:lpstr>Office Theme</vt:lpstr>
      <vt:lpstr>Sustainable &amp; Smart Tourism</vt:lpstr>
      <vt:lpstr>Introduction of Sustainable Tourism and the Need for a Regenerative Approach</vt:lpstr>
      <vt:lpstr>Regenerative Tourism</vt:lpstr>
      <vt:lpstr>PowerPoint Presentation</vt:lpstr>
      <vt:lpstr>Understanding Regenerative Tourism</vt:lpstr>
      <vt:lpstr>Understanding Regenerative Tourism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about  Regenerative Communities</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503</cp:revision>
  <cp:lastPrinted>2023-09-24T09:21:02Z</cp:lastPrinted>
  <dcterms:created xsi:type="dcterms:W3CDTF">2023-02-25T10:22:15Z</dcterms:created>
  <dcterms:modified xsi:type="dcterms:W3CDTF">2023-10-15T11:05:40Z</dcterms:modified>
</cp:coreProperties>
</file>